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71" r:id="rId5"/>
    <p:sldId id="268" r:id="rId6"/>
    <p:sldId id="272" r:id="rId7"/>
    <p:sldId id="269" r:id="rId8"/>
    <p:sldId id="273" r:id="rId9"/>
    <p:sldId id="270" r:id="rId10"/>
    <p:sldId id="274" r:id="rId11"/>
    <p:sldId id="260" r:id="rId12"/>
  </p:sldIdLst>
  <p:sldSz cx="18288000" cy="10287000"/>
  <p:notesSz cx="6858000" cy="9144000"/>
  <p:embeddedFontLst>
    <p:embeddedFont>
      <p:font typeface="Arimo" panose="020B0604020202020204" charset="0"/>
      <p:regular r:id="rId13"/>
    </p:embeddedFont>
    <p:embeddedFont>
      <p:font typeface="Calibri" panose="020F0502020204030204" pitchFamily="34" charset="0"/>
      <p:regular r:id="rId14"/>
      <p:bold r:id="rId15"/>
      <p:italic r:id="rId16"/>
      <p:boldItalic r:id="rId17"/>
    </p:embeddedFont>
    <p:embeddedFont>
      <p:font typeface="Now Bold" panose="020B0604020202020204" charset="0"/>
      <p:regular r:id="rId18"/>
    </p:embeddedFont>
    <p:embeddedFont>
      <p:font typeface="Nunito Sans" panose="020B0604020202020204" charset="0"/>
      <p:regular r:id="rId19"/>
      <p:bold r:id="rId20"/>
      <p:italic r:id="rId21"/>
      <p:boldItalic r:id="rId22"/>
    </p:embeddedFont>
    <p:embeddedFont>
      <p:font typeface="Nunito Sans Black" panose="020B0604020202020204" charset="0"/>
      <p:regular r:id="rId23"/>
      <p:bold r:id="rId24"/>
      <p:boldItalic r:id="rId25"/>
    </p:embeddedFont>
    <p:embeddedFont>
      <p:font typeface="Roboto" panose="020B060402020202020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roz, Ewa" initials="JE" lastIdx="1" clrIdx="0">
    <p:extLst>
      <p:ext uri="{19B8F6BF-5375-455C-9EA6-DF929625EA0E}">
        <p15:presenceInfo xmlns:p15="http://schemas.microsoft.com/office/powerpoint/2012/main" userId="S::Ewa.Jamroz@migrationyorkshire.org.uk::0bbd24a0-6418-4b45-9313-70fd660014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2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98" y="43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D5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mailto:admin@migrationyorkshire.org.uk" TargetMode="Externa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westyorkshire.police.uk/ask-the-police/question/Q666" TargetMode="Externa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hyperlink" Target="https://www.police.uk/pu/your-area/west-yorkshire-police/leeds-west?tab=CrimeMap"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s://www.westyorkshire.police.uk/my-neighbourhoo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westyorkshire.police.uk/burglary"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www.westyorks-ca.gov.uk/policing-and-crime-news/making-your-views-count-on-crime-and-safety/"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4850" y="3235632"/>
            <a:ext cx="15132238" cy="3683150"/>
            <a:chOff x="0" y="-939"/>
            <a:chExt cx="19661290" cy="4910866"/>
          </a:xfrm>
        </p:grpSpPr>
        <p:sp>
          <p:nvSpPr>
            <p:cNvPr id="3" name="TextBox 3"/>
            <p:cNvSpPr txBox="1"/>
            <p:nvPr/>
          </p:nvSpPr>
          <p:spPr>
            <a:xfrm>
              <a:off x="65388" y="-939"/>
              <a:ext cx="18786488" cy="825783"/>
            </a:xfrm>
            <a:prstGeom prst="rect">
              <a:avLst/>
            </a:prstGeom>
          </p:spPr>
          <p:txBody>
            <a:bodyPr lIns="0" tIns="0" rIns="0" bIns="0" rtlCol="0" anchor="t">
              <a:spAutoFit/>
            </a:bodyPr>
            <a:lstStyle/>
            <a:p>
              <a:pPr algn="l">
                <a:lnSpc>
                  <a:spcPts val="5039"/>
                </a:lnSpc>
              </a:pPr>
              <a:r>
                <a:rPr lang="en-US" sz="3599" spc="287">
                  <a:solidFill>
                    <a:srgbClr val="0A4369"/>
                  </a:solidFill>
                  <a:latin typeface="Now Bold"/>
                </a:rPr>
                <a:t>HONG KONG BNO DROP-IN SESSION 13 JULY 2022</a:t>
              </a:r>
            </a:p>
          </p:txBody>
        </p:sp>
        <p:sp>
          <p:nvSpPr>
            <p:cNvPr id="4" name="TextBox 4"/>
            <p:cNvSpPr txBox="1"/>
            <p:nvPr/>
          </p:nvSpPr>
          <p:spPr>
            <a:xfrm>
              <a:off x="57999" y="1528744"/>
              <a:ext cx="19603291" cy="3381183"/>
            </a:xfrm>
            <a:prstGeom prst="rect">
              <a:avLst/>
            </a:prstGeom>
          </p:spPr>
          <p:txBody>
            <a:bodyPr wrap="square" lIns="0" tIns="0" rIns="0" bIns="0" rtlCol="0" anchor="t">
              <a:spAutoFit/>
            </a:bodyPr>
            <a:lstStyle/>
            <a:p>
              <a:pPr>
                <a:lnSpc>
                  <a:spcPts val="9600"/>
                </a:lnSpc>
              </a:pPr>
              <a:r>
                <a:rPr lang="en-US" sz="9950" b="1" spc="399">
                  <a:solidFill>
                    <a:srgbClr val="6D2077"/>
                  </a:solidFill>
                  <a:latin typeface="Nunito Sans Black"/>
                </a:rPr>
                <a:t>Crime and community safety</a:t>
              </a:r>
              <a:endParaRPr lang="en-US"/>
            </a:p>
          </p:txBody>
        </p:sp>
        <p:sp>
          <p:nvSpPr>
            <p:cNvPr id="5" name="TextBox 5"/>
            <p:cNvSpPr txBox="1"/>
            <p:nvPr/>
          </p:nvSpPr>
          <p:spPr>
            <a:xfrm>
              <a:off x="0" y="3808395"/>
              <a:ext cx="18786487" cy="618490"/>
            </a:xfrm>
            <a:prstGeom prst="rect">
              <a:avLst/>
            </a:prstGeom>
          </p:spPr>
          <p:txBody>
            <a:bodyPr lIns="0" tIns="0" rIns="0" bIns="0" rtlCol="0" anchor="t">
              <a:spAutoFit/>
            </a:bodyPr>
            <a:lstStyle/>
            <a:p>
              <a:pPr>
                <a:lnSpc>
                  <a:spcPts val="3919"/>
                </a:lnSpc>
              </a:pPr>
              <a:endParaRPr/>
            </a:p>
          </p:txBody>
        </p:sp>
      </p:grpSp>
      <p:sp>
        <p:nvSpPr>
          <p:cNvPr id="6" name="AutoShape 6"/>
          <p:cNvSpPr/>
          <p:nvPr/>
        </p:nvSpPr>
        <p:spPr>
          <a:xfrm rot="-5414338">
            <a:off x="7741632" y="-4125152"/>
            <a:ext cx="119261" cy="14078150"/>
          </a:xfrm>
          <a:prstGeom prst="rect">
            <a:avLst/>
          </a:prstGeom>
          <a:solidFill>
            <a:srgbClr val="ED1845"/>
          </a:solidFill>
        </p:spPr>
      </p:sp>
      <p:pic>
        <p:nvPicPr>
          <p:cNvPr id="7" name="Picture 7"/>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2755" b="26723"/>
          <a:stretch/>
        </p:blipFill>
        <p:spPr>
          <a:xfrm>
            <a:off x="9284361" y="6133928"/>
            <a:ext cx="9003639" cy="4153072"/>
          </a:xfrm>
          <a:prstGeom prst="rect">
            <a:avLst/>
          </a:prstGeom>
        </p:spPr>
      </p:pic>
      <p:pic>
        <p:nvPicPr>
          <p:cNvPr id="8" name="Picture 8"/>
          <p:cNvPicPr>
            <a:picLocks noChangeAspect="1"/>
          </p:cNvPicPr>
          <p:nvPr/>
        </p:nvPicPr>
        <p:blipFill>
          <a:blip r:embed="rId4"/>
          <a:srcRect/>
          <a:stretch>
            <a:fillRect/>
          </a:stretch>
        </p:blipFill>
        <p:spPr>
          <a:xfrm>
            <a:off x="102552" y="9134126"/>
            <a:ext cx="4012248" cy="809973"/>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413EF458-984B-4880-8B73-6A464F5A0C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0024" y="8724900"/>
            <a:ext cx="4483616" cy="1340587"/>
          </a:xfrm>
          <a:prstGeom prst="rect">
            <a:avLst/>
          </a:prstGeom>
        </p:spPr>
      </p:pic>
      <p:sp>
        <p:nvSpPr>
          <p:cNvPr id="11" name="TextBox 3">
            <a:extLst>
              <a:ext uri="{FF2B5EF4-FFF2-40B4-BE49-F238E27FC236}">
                <a16:creationId xmlns:a16="http://schemas.microsoft.com/office/drawing/2014/main" id="{4AF197E3-BA6E-4045-9CB7-95886AE8D55F}"/>
              </a:ext>
            </a:extLst>
          </p:cNvPr>
          <p:cNvSpPr txBox="1"/>
          <p:nvPr/>
        </p:nvSpPr>
        <p:spPr>
          <a:xfrm>
            <a:off x="756313" y="1644830"/>
            <a:ext cx="5334000" cy="1062022"/>
          </a:xfrm>
          <a:prstGeom prst="rect">
            <a:avLst/>
          </a:prstGeom>
        </p:spPr>
        <p:txBody>
          <a:bodyPr wrap="square" lIns="0" tIns="0" rIns="0" bIns="0" rtlCol="0" anchor="t">
            <a:spAutoFit/>
          </a:bodyPr>
          <a:lstStyle/>
          <a:p>
            <a:pPr algn="l">
              <a:lnSpc>
                <a:spcPts val="9600"/>
              </a:lnSpc>
            </a:pPr>
            <a:r>
              <a:rPr lang="en-US" sz="4000" spc="287" err="1">
                <a:solidFill>
                  <a:srgbClr val="0A4369"/>
                </a:solidFill>
                <a:latin typeface="Now Bold"/>
              </a:rPr>
              <a:t>歡迎</a:t>
            </a:r>
            <a:r>
              <a:rPr lang="en-US" sz="4000" spc="287">
                <a:solidFill>
                  <a:srgbClr val="0A4369"/>
                </a:solidFill>
                <a:latin typeface="Now Bold"/>
              </a:rPr>
              <a:t>/WELCOME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076605" y="9258300"/>
            <a:ext cx="3528374" cy="712291"/>
          </a:xfrm>
          <a:prstGeom prst="rect">
            <a:avLst/>
          </a:prstGeom>
        </p:spPr>
      </p:pic>
      <p:pic>
        <p:nvPicPr>
          <p:cNvPr id="3" name="Picture 3"/>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30744"/>
          <a:stretch/>
        </p:blipFill>
        <p:spPr>
          <a:xfrm>
            <a:off x="1371600" y="7160566"/>
            <a:ext cx="9465225" cy="3187477"/>
          </a:xfrm>
          <a:prstGeom prst="rect">
            <a:avLst/>
          </a:prstGeom>
        </p:spPr>
      </p:pic>
      <p:grpSp>
        <p:nvGrpSpPr>
          <p:cNvPr id="4" name="Group 4"/>
          <p:cNvGrpSpPr/>
          <p:nvPr/>
        </p:nvGrpSpPr>
        <p:grpSpPr>
          <a:xfrm>
            <a:off x="1069350" y="1104900"/>
            <a:ext cx="16529169" cy="6962819"/>
            <a:chOff x="-177799" y="-9525"/>
            <a:chExt cx="22038891" cy="9283757"/>
          </a:xfrm>
        </p:grpSpPr>
        <p:sp>
          <p:nvSpPr>
            <p:cNvPr id="5" name="TextBox 5"/>
            <p:cNvSpPr txBox="1"/>
            <p:nvPr/>
          </p:nvSpPr>
          <p:spPr>
            <a:xfrm>
              <a:off x="0" y="-9525"/>
              <a:ext cx="21408800" cy="1538883"/>
            </a:xfrm>
            <a:prstGeom prst="rect">
              <a:avLst/>
            </a:prstGeom>
          </p:spPr>
          <p:txBody>
            <a:bodyPr wrap="square" lIns="0" tIns="0" rIns="0" bIns="0" rtlCol="0" anchor="t">
              <a:spAutoFit/>
            </a:bodyPr>
            <a:lstStyle/>
            <a:p>
              <a:pPr algn="l">
                <a:lnSpc>
                  <a:spcPts val="9000"/>
                </a:lnSpc>
              </a:pPr>
              <a:r>
                <a:rPr lang="en-US" sz="7500" spc="150">
                  <a:solidFill>
                    <a:srgbClr val="6D2077"/>
                  </a:solidFill>
                  <a:latin typeface="Nunito Sans Black"/>
                </a:rPr>
                <a:t>Rules for today</a:t>
              </a:r>
            </a:p>
          </p:txBody>
        </p:sp>
        <p:sp>
          <p:nvSpPr>
            <p:cNvPr id="6" name="TextBox 6"/>
            <p:cNvSpPr txBox="1"/>
            <p:nvPr/>
          </p:nvSpPr>
          <p:spPr>
            <a:xfrm>
              <a:off x="-8612" y="1787977"/>
              <a:ext cx="21869704" cy="6839477"/>
            </a:xfrm>
            <a:prstGeom prst="rect">
              <a:avLst/>
            </a:prstGeom>
          </p:spPr>
          <p:txBody>
            <a:bodyPr wrap="square" lIns="0" tIns="0" rIns="0" bIns="0" rtlCol="0" anchor="t">
              <a:spAutoFit/>
            </a:bodyPr>
            <a:lstStyle/>
            <a:p>
              <a:pPr indent="-457200">
                <a:lnSpc>
                  <a:spcPts val="4950"/>
                </a:lnSpc>
                <a:buFont typeface="Arial" panose="020B0604020202020204" pitchFamily="34" charset="0"/>
                <a:buChar char="•"/>
              </a:pPr>
              <a:r>
                <a:rPr lang="en-US" sz="2800">
                  <a:solidFill>
                    <a:srgbClr val="002060"/>
                  </a:solidFill>
                  <a:latin typeface="Arial" panose="020B0604020202020204" pitchFamily="34" charset="0"/>
                </a:rPr>
                <a:t>We are recording this event, but we will only record the presentation part</a:t>
              </a:r>
            </a:p>
            <a:p>
              <a:pPr indent="-457200">
                <a:lnSpc>
                  <a:spcPts val="4950"/>
                </a:lnSpc>
                <a:buFont typeface="Arial" panose="020B0604020202020204" pitchFamily="34" charset="0"/>
                <a:buChar char="•"/>
              </a:pPr>
              <a:r>
                <a:rPr lang="en-GB" sz="2800">
                  <a:solidFill>
                    <a:srgbClr val="002060"/>
                  </a:solidFill>
                  <a:latin typeface="Arial" panose="020B0604020202020204" pitchFamily="34" charset="0"/>
                </a:rPr>
                <a:t>Participants (audience members) and </a:t>
              </a:r>
              <a:r>
                <a:rPr lang="en-US" sz="2800">
                  <a:solidFill>
                    <a:srgbClr val="002060"/>
                  </a:solidFill>
                  <a:latin typeface="Arial" panose="020B0604020202020204" pitchFamily="34" charset="0"/>
                </a:rPr>
                <a:t>Q&amp;A session </a:t>
              </a:r>
              <a:r>
                <a:rPr lang="en-GB" sz="2800">
                  <a:solidFill>
                    <a:srgbClr val="002060"/>
                  </a:solidFill>
                  <a:latin typeface="Arial" panose="020B0604020202020204" pitchFamily="34" charset="0"/>
                </a:rPr>
                <a:t>will not be recorded</a:t>
              </a:r>
              <a:endParaRPr lang="en-US" sz="2800">
                <a:solidFill>
                  <a:srgbClr val="002060"/>
                </a:solidFill>
                <a:latin typeface="Arial" panose="020B0604020202020204" pitchFamily="34" charset="0"/>
              </a:endParaRPr>
            </a:p>
            <a:p>
              <a:pPr indent="-457200">
                <a:lnSpc>
                  <a:spcPts val="4950"/>
                </a:lnSpc>
                <a:buFont typeface="Arial" panose="020B0604020202020204" pitchFamily="34" charset="0"/>
                <a:buChar char="•"/>
              </a:pPr>
              <a:r>
                <a:rPr lang="en-US" sz="2800">
                  <a:solidFill>
                    <a:srgbClr val="002060"/>
                  </a:solidFill>
                  <a:latin typeface="Arial" panose="020B0604020202020204" pitchFamily="34" charset="0"/>
                </a:rPr>
                <a:t>Cantonese interpreter is available</a:t>
              </a:r>
            </a:p>
            <a:p>
              <a:pPr indent="-457200">
                <a:lnSpc>
                  <a:spcPts val="4950"/>
                </a:lnSpc>
                <a:buFont typeface="Arial" panose="020B0604020202020204" pitchFamily="34" charset="0"/>
                <a:buChar char="•"/>
              </a:pPr>
              <a:r>
                <a:rPr lang="en-US" sz="2800">
                  <a:solidFill>
                    <a:srgbClr val="002060"/>
                  </a:solidFill>
                  <a:latin typeface="Arial" panose="020B0604020202020204" pitchFamily="34" charset="0"/>
                </a:rPr>
                <a:t>Camera can be on/off, but please keep microphones off when not speaking</a:t>
              </a:r>
            </a:p>
            <a:p>
              <a:pPr indent="-457200">
                <a:lnSpc>
                  <a:spcPts val="4950"/>
                </a:lnSpc>
                <a:buFont typeface="Arial" panose="020B0604020202020204" pitchFamily="34" charset="0"/>
                <a:buChar char="•"/>
              </a:pPr>
              <a:r>
                <a:rPr lang="en-US" sz="2800">
                  <a:solidFill>
                    <a:srgbClr val="002060"/>
                  </a:solidFill>
                  <a:latin typeface="Arial" panose="020B0604020202020204" pitchFamily="34" charset="0"/>
                </a:rPr>
                <a:t>In-meeting chat is open for your messages in either Cantonese or English </a:t>
              </a:r>
            </a:p>
            <a:p>
              <a:pPr indent="-457200">
                <a:lnSpc>
                  <a:spcPts val="4950"/>
                </a:lnSpc>
                <a:buFont typeface="Arial" panose="020B0604020202020204" pitchFamily="34" charset="0"/>
                <a:buChar char="•"/>
              </a:pPr>
              <a:r>
                <a:rPr lang="en-US" sz="2800">
                  <a:solidFill>
                    <a:srgbClr val="002060"/>
                  </a:solidFill>
                  <a:latin typeface="Arial" panose="020B0604020202020204" pitchFamily="34" charset="0"/>
                </a:rPr>
                <a:t>Please don’t </a:t>
              </a:r>
              <a:r>
                <a:rPr lang="en-US" sz="2800">
                  <a:solidFill>
                    <a:srgbClr val="002060"/>
                  </a:solidFill>
                  <a:latin typeface="Arial" panose="020B0604020202020204" pitchFamily="34" charset="0"/>
                  <a:cs typeface="Arial" panose="020B0604020202020204" pitchFamily="34" charset="0"/>
                </a:rPr>
                <a:t>take photos or screenshots</a:t>
              </a:r>
            </a:p>
            <a:p>
              <a:pPr indent="-457200">
                <a:lnSpc>
                  <a:spcPts val="4950"/>
                </a:lnSpc>
                <a:buFont typeface="Arial" panose="020B0604020202020204" pitchFamily="34" charset="0"/>
                <a:buChar char="•"/>
              </a:pPr>
              <a:r>
                <a:rPr lang="en-US" sz="2800">
                  <a:solidFill>
                    <a:srgbClr val="002060"/>
                  </a:solidFill>
                  <a:latin typeface="Arial" panose="020B0604020202020204" pitchFamily="34" charset="0"/>
                  <a:cs typeface="Arial" panose="020B0604020202020204" pitchFamily="34" charset="0"/>
                </a:rPr>
                <a:t>PowerPoint slides and recording will be available on our Hong Kong Hub (please allow a week) but can also be requested from </a:t>
              </a:r>
              <a:r>
                <a:rPr lang="en-US" sz="3000" spc="24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HK@migrationyorkshire.org.uk</a:t>
              </a:r>
              <a:endParaRPr lang="en-US" sz="3000" spc="240">
                <a:solidFill>
                  <a:srgbClr val="0070C0"/>
                </a:solidFill>
                <a:latin typeface="Arial" panose="020B0604020202020204" pitchFamily="34" charset="0"/>
                <a:cs typeface="Arial" panose="020B0604020202020204" pitchFamily="34" charset="0"/>
              </a:endParaRPr>
            </a:p>
          </p:txBody>
        </p:sp>
        <p:sp>
          <p:nvSpPr>
            <p:cNvPr id="7" name="TextBox 7"/>
            <p:cNvSpPr txBox="1"/>
            <p:nvPr/>
          </p:nvSpPr>
          <p:spPr>
            <a:xfrm>
              <a:off x="-177799" y="7308427"/>
              <a:ext cx="20595999" cy="696772"/>
            </a:xfrm>
            <a:prstGeom prst="rect">
              <a:avLst/>
            </a:prstGeom>
          </p:spPr>
          <p:txBody>
            <a:bodyPr wrap="square" lIns="0" tIns="0" rIns="0" bIns="0" rtlCol="0" anchor="t">
              <a:spAutoFit/>
            </a:bodyPr>
            <a:lstStyle/>
            <a:p>
              <a:pPr marL="302259" lvl="1" algn="l">
                <a:lnSpc>
                  <a:spcPts val="4479"/>
                </a:lnSpc>
              </a:pPr>
              <a:endParaRPr lang="en-US" sz="2800" spc="140">
                <a:solidFill>
                  <a:srgbClr val="0A4369"/>
                </a:solidFill>
                <a:latin typeface="Roboto"/>
              </a:endParaRPr>
            </a:p>
          </p:txBody>
        </p:sp>
        <p:sp>
          <p:nvSpPr>
            <p:cNvPr id="9" name="TextBox 9"/>
            <p:cNvSpPr txBox="1"/>
            <p:nvPr/>
          </p:nvSpPr>
          <p:spPr>
            <a:xfrm>
              <a:off x="-2" y="5586667"/>
              <a:ext cx="19043198" cy="696772"/>
            </a:xfrm>
            <a:prstGeom prst="rect">
              <a:avLst/>
            </a:prstGeom>
          </p:spPr>
          <p:txBody>
            <a:bodyPr lIns="0" tIns="0" rIns="0" bIns="0" rtlCol="0" anchor="t">
              <a:spAutoFit/>
            </a:bodyPr>
            <a:lstStyle/>
            <a:p>
              <a:pPr marL="302259" lvl="1" algn="l">
                <a:lnSpc>
                  <a:spcPts val="4479"/>
                </a:lnSpc>
              </a:pPr>
              <a:r>
                <a:rPr lang="en-US" sz="2800" spc="140">
                  <a:solidFill>
                    <a:srgbClr val="0A4369"/>
                  </a:solidFill>
                  <a:latin typeface="Roboto"/>
                </a:rPr>
                <a:t> </a:t>
              </a:r>
            </a:p>
          </p:txBody>
        </p:sp>
        <p:sp>
          <p:nvSpPr>
            <p:cNvPr id="10" name="TextBox 10"/>
            <p:cNvSpPr txBox="1"/>
            <p:nvPr/>
          </p:nvSpPr>
          <p:spPr>
            <a:xfrm>
              <a:off x="0" y="7689517"/>
              <a:ext cx="19043199" cy="750358"/>
            </a:xfrm>
            <a:prstGeom prst="rect">
              <a:avLst/>
            </a:prstGeom>
          </p:spPr>
          <p:txBody>
            <a:bodyPr lIns="0" tIns="0" rIns="0" bIns="0" rtlCol="0" anchor="t">
              <a:spAutoFit/>
            </a:bodyPr>
            <a:lstStyle/>
            <a:p>
              <a:pPr algn="l">
                <a:lnSpc>
                  <a:spcPts val="4950"/>
                </a:lnSpc>
              </a:pPr>
              <a:endParaRPr/>
            </a:p>
          </p:txBody>
        </p:sp>
        <p:sp>
          <p:nvSpPr>
            <p:cNvPr id="11" name="TextBox 11"/>
            <p:cNvSpPr txBox="1"/>
            <p:nvPr/>
          </p:nvSpPr>
          <p:spPr>
            <a:xfrm>
              <a:off x="0" y="8588644"/>
              <a:ext cx="19043199" cy="685588"/>
            </a:xfrm>
            <a:prstGeom prst="rect">
              <a:avLst/>
            </a:prstGeom>
          </p:spPr>
          <p:txBody>
            <a:bodyPr lIns="0" tIns="0" rIns="0" bIns="0" rtlCol="0" anchor="t">
              <a:spAutoFit/>
            </a:bodyPr>
            <a:lstStyle/>
            <a:p>
              <a:pPr marL="0" lvl="0" indent="0" algn="l">
                <a:lnSpc>
                  <a:spcPts val="4479"/>
                </a:lnSpc>
              </a:pPr>
              <a:endParaRPr/>
            </a:p>
          </p:txBody>
        </p:sp>
      </p:grpSp>
    </p:spTree>
    <p:extLst>
      <p:ext uri="{BB962C8B-B14F-4D97-AF65-F5344CB8AC3E}">
        <p14:creationId xmlns:p14="http://schemas.microsoft.com/office/powerpoint/2010/main" val="1915811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076605" y="9258300"/>
            <a:ext cx="3528374" cy="712291"/>
          </a:xfrm>
          <a:prstGeom prst="rect">
            <a:avLst/>
          </a:prstGeom>
        </p:spPr>
      </p:pic>
      <p:grpSp>
        <p:nvGrpSpPr>
          <p:cNvPr id="4" name="Group 4"/>
          <p:cNvGrpSpPr/>
          <p:nvPr/>
        </p:nvGrpSpPr>
        <p:grpSpPr>
          <a:xfrm>
            <a:off x="1202700" y="974242"/>
            <a:ext cx="16056600" cy="6868341"/>
            <a:chOff x="0" y="116446"/>
            <a:chExt cx="21408800" cy="9157786"/>
          </a:xfrm>
        </p:grpSpPr>
        <p:sp>
          <p:nvSpPr>
            <p:cNvPr id="5" name="TextBox 5"/>
            <p:cNvSpPr txBox="1"/>
            <p:nvPr/>
          </p:nvSpPr>
          <p:spPr>
            <a:xfrm>
              <a:off x="0" y="116446"/>
              <a:ext cx="21408800" cy="1538882"/>
            </a:xfrm>
            <a:prstGeom prst="rect">
              <a:avLst/>
            </a:prstGeom>
          </p:spPr>
          <p:txBody>
            <a:bodyPr wrap="square" lIns="0" tIns="0" rIns="0" bIns="0" rtlCol="0" anchor="t">
              <a:spAutoFit/>
            </a:bodyPr>
            <a:lstStyle/>
            <a:p>
              <a:pPr algn="l">
                <a:lnSpc>
                  <a:spcPts val="9000"/>
                </a:lnSpc>
              </a:pPr>
              <a:r>
                <a:rPr lang="en-US" sz="7500" spc="150">
                  <a:solidFill>
                    <a:srgbClr val="6D2077"/>
                  </a:solidFill>
                  <a:latin typeface="Nunito Sans Black"/>
                </a:rPr>
                <a:t>What will we cover today?</a:t>
              </a:r>
            </a:p>
          </p:txBody>
        </p:sp>
        <p:sp>
          <p:nvSpPr>
            <p:cNvPr id="10" name="TextBox 10"/>
            <p:cNvSpPr txBox="1"/>
            <p:nvPr/>
          </p:nvSpPr>
          <p:spPr>
            <a:xfrm>
              <a:off x="0" y="7689517"/>
              <a:ext cx="19043199" cy="750358"/>
            </a:xfrm>
            <a:prstGeom prst="rect">
              <a:avLst/>
            </a:prstGeom>
          </p:spPr>
          <p:txBody>
            <a:bodyPr lIns="0" tIns="0" rIns="0" bIns="0" rtlCol="0" anchor="t">
              <a:spAutoFit/>
            </a:bodyPr>
            <a:lstStyle/>
            <a:p>
              <a:pPr algn="l">
                <a:lnSpc>
                  <a:spcPts val="4950"/>
                </a:lnSpc>
              </a:pPr>
              <a:endParaRPr/>
            </a:p>
          </p:txBody>
        </p:sp>
        <p:sp>
          <p:nvSpPr>
            <p:cNvPr id="11" name="TextBox 11"/>
            <p:cNvSpPr txBox="1"/>
            <p:nvPr/>
          </p:nvSpPr>
          <p:spPr>
            <a:xfrm>
              <a:off x="0" y="8588644"/>
              <a:ext cx="19043199" cy="685588"/>
            </a:xfrm>
            <a:prstGeom prst="rect">
              <a:avLst/>
            </a:prstGeom>
          </p:spPr>
          <p:txBody>
            <a:bodyPr lIns="0" tIns="0" rIns="0" bIns="0" rtlCol="0" anchor="t">
              <a:spAutoFit/>
            </a:bodyPr>
            <a:lstStyle/>
            <a:p>
              <a:pPr marL="0" lvl="0" indent="0" algn="l">
                <a:lnSpc>
                  <a:spcPts val="4479"/>
                </a:lnSpc>
              </a:pPr>
              <a:endParaRPr/>
            </a:p>
          </p:txBody>
        </p:sp>
      </p:grpSp>
      <p:pic>
        <p:nvPicPr>
          <p:cNvPr id="12" name="Picture 3">
            <a:extLst>
              <a:ext uri="{FF2B5EF4-FFF2-40B4-BE49-F238E27FC236}">
                <a16:creationId xmlns:a16="http://schemas.microsoft.com/office/drawing/2014/main" id="{D5A10FFA-E81E-4D60-9288-041B7DBC0C8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30744"/>
          <a:stretch/>
        </p:blipFill>
        <p:spPr>
          <a:xfrm>
            <a:off x="1371600" y="7160566"/>
            <a:ext cx="9465225" cy="3187477"/>
          </a:xfrm>
          <a:prstGeom prst="rect">
            <a:avLst/>
          </a:prstGeom>
        </p:spPr>
      </p:pic>
      <p:sp>
        <p:nvSpPr>
          <p:cNvPr id="8" name="TextBox 6">
            <a:extLst>
              <a:ext uri="{FF2B5EF4-FFF2-40B4-BE49-F238E27FC236}">
                <a16:creationId xmlns:a16="http://schemas.microsoft.com/office/drawing/2014/main" id="{19CE5A21-8154-476C-A9A4-20C77D4BE51A}"/>
              </a:ext>
            </a:extLst>
          </p:cNvPr>
          <p:cNvSpPr txBox="1"/>
          <p:nvPr/>
        </p:nvSpPr>
        <p:spPr>
          <a:xfrm>
            <a:off x="1371600" y="2539522"/>
            <a:ext cx="16402279" cy="6980437"/>
          </a:xfrm>
          <a:prstGeom prst="rect">
            <a:avLst/>
          </a:prstGeom>
        </p:spPr>
        <p:txBody>
          <a:bodyPr wrap="square" lIns="0" tIns="0" rIns="0" bIns="0" rtlCol="0" anchor="t">
            <a:spAutoFit/>
          </a:bodyPr>
          <a:lstStyle/>
          <a:p>
            <a:pPr>
              <a:lnSpc>
                <a:spcPts val="4950"/>
              </a:lnSpc>
            </a:pPr>
            <a:r>
              <a:rPr lang="en-US" sz="2800">
                <a:solidFill>
                  <a:srgbClr val="002060"/>
                </a:solidFill>
                <a:latin typeface="Arial" panose="020B0604020202020204" pitchFamily="34" charset="0"/>
              </a:rPr>
              <a:t>Role of </a:t>
            </a:r>
            <a:r>
              <a:rPr lang="en-GB" sz="2800">
                <a:solidFill>
                  <a:srgbClr val="002060"/>
                </a:solidFill>
                <a:latin typeface="Arial" panose="020B0604020202020204" pitchFamily="34" charset="0"/>
              </a:rPr>
              <a:t>Police Community Support Officers (</a:t>
            </a:r>
            <a:r>
              <a:rPr lang="en-US" sz="2800">
                <a:solidFill>
                  <a:srgbClr val="002060"/>
                </a:solidFill>
                <a:latin typeface="Arial" panose="020B0604020202020204" pitchFamily="34" charset="0"/>
              </a:rPr>
              <a:t>PCSO)</a:t>
            </a:r>
          </a:p>
          <a:p>
            <a:pPr>
              <a:lnSpc>
                <a:spcPts val="4950"/>
              </a:lnSpc>
            </a:pPr>
            <a:r>
              <a:rPr lang="en-US" sz="2800">
                <a:solidFill>
                  <a:srgbClr val="002060"/>
                </a:solidFill>
                <a:latin typeface="Arial" panose="020B0604020202020204" pitchFamily="34" charset="0"/>
              </a:rPr>
              <a:t>Crime information in your area</a:t>
            </a:r>
          </a:p>
          <a:p>
            <a:pPr>
              <a:lnSpc>
                <a:spcPts val="4950"/>
              </a:lnSpc>
            </a:pPr>
            <a:r>
              <a:rPr lang="en-US" sz="2800">
                <a:solidFill>
                  <a:srgbClr val="002060"/>
                </a:solidFill>
                <a:latin typeface="Arial" panose="020B0604020202020204" pitchFamily="34" charset="0"/>
              </a:rPr>
              <a:t>Useful resources</a:t>
            </a:r>
          </a:p>
          <a:p>
            <a:pPr>
              <a:lnSpc>
                <a:spcPts val="4950"/>
              </a:lnSpc>
            </a:pPr>
            <a:r>
              <a:rPr lang="en-US" sz="2800">
                <a:solidFill>
                  <a:srgbClr val="002060"/>
                </a:solidFill>
                <a:latin typeface="Arial" panose="020B0604020202020204" pitchFamily="34" charset="0"/>
              </a:rPr>
              <a:t>Crime and safety surveys </a:t>
            </a:r>
          </a:p>
          <a:p>
            <a:pPr>
              <a:lnSpc>
                <a:spcPts val="4950"/>
              </a:lnSpc>
            </a:pPr>
            <a:endParaRPr lang="en-US" sz="2800">
              <a:solidFill>
                <a:srgbClr val="002060"/>
              </a:solidFill>
              <a:latin typeface="Arial" panose="020B0604020202020204" pitchFamily="34" charset="0"/>
            </a:endParaRPr>
          </a:p>
          <a:p>
            <a:pPr>
              <a:lnSpc>
                <a:spcPts val="4950"/>
              </a:lnSpc>
            </a:pPr>
            <a:endParaRPr lang="en-US" sz="3000" spc="240">
              <a:solidFill>
                <a:srgbClr val="6D2077"/>
              </a:solidFill>
              <a:latin typeface="Arimo"/>
              <a:ea typeface="Arimo"/>
              <a:cs typeface="Arimo"/>
            </a:endParaRPr>
          </a:p>
          <a:p>
            <a:pPr marL="457200" indent="-457200">
              <a:lnSpc>
                <a:spcPts val="4950"/>
              </a:lnSpc>
              <a:buFont typeface="Arial,Sans-Serif"/>
              <a:buChar char="•"/>
            </a:pPr>
            <a:endParaRPr lang="en-US" sz="3600" spc="240">
              <a:ea typeface="+mn-lt"/>
              <a:cs typeface="+mn-lt"/>
            </a:endParaRPr>
          </a:p>
          <a:p>
            <a:pPr marL="914400" lvl="1" indent="-457200">
              <a:lnSpc>
                <a:spcPts val="4950"/>
              </a:lnSpc>
              <a:buFont typeface="Arial"/>
              <a:buChar char="•"/>
            </a:pPr>
            <a:endParaRPr lang="en-US" sz="3000" spc="240">
              <a:solidFill>
                <a:srgbClr val="6D2077"/>
              </a:solidFill>
              <a:latin typeface="Arimo"/>
              <a:ea typeface="Arimo"/>
              <a:cs typeface="Arimo"/>
            </a:endParaRPr>
          </a:p>
          <a:p>
            <a:pPr marL="914400" lvl="1" indent="-457200">
              <a:lnSpc>
                <a:spcPts val="4950"/>
              </a:lnSpc>
              <a:buFont typeface="Arial"/>
              <a:buChar char="•"/>
            </a:pPr>
            <a:endParaRPr lang="en-US" sz="3000" spc="240">
              <a:solidFill>
                <a:srgbClr val="6D2077"/>
              </a:solidFill>
              <a:latin typeface="Arimo"/>
              <a:ea typeface="Arimo"/>
              <a:cs typeface="Arimo"/>
            </a:endParaRPr>
          </a:p>
          <a:p>
            <a:pPr marL="914400" lvl="1" indent="-457200">
              <a:lnSpc>
                <a:spcPts val="4950"/>
              </a:lnSpc>
              <a:buFont typeface="Arial"/>
              <a:buChar char="•"/>
            </a:pPr>
            <a:endParaRPr lang="en-US" sz="3000" spc="240">
              <a:solidFill>
                <a:srgbClr val="6D2077"/>
              </a:solidFill>
              <a:latin typeface="Arimo"/>
              <a:ea typeface="Arimo"/>
              <a:cs typeface="Arimo"/>
            </a:endParaRPr>
          </a:p>
          <a:p>
            <a:pPr marL="914400" lvl="1" indent="-457200">
              <a:lnSpc>
                <a:spcPts val="4950"/>
              </a:lnSpc>
              <a:buFont typeface="Arial"/>
              <a:buChar char="•"/>
            </a:pPr>
            <a:endParaRPr lang="en-US" sz="3000" spc="240">
              <a:solidFill>
                <a:srgbClr val="6D2077"/>
              </a:solidFill>
              <a:latin typeface="Arimo"/>
              <a:ea typeface="Arimo"/>
              <a:cs typeface="Arimo"/>
            </a:endParaRPr>
          </a:p>
        </p:txBody>
      </p:sp>
    </p:spTree>
    <p:extLst>
      <p:ext uri="{BB962C8B-B14F-4D97-AF65-F5344CB8AC3E}">
        <p14:creationId xmlns:p14="http://schemas.microsoft.com/office/powerpoint/2010/main" val="3528029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076605" y="9258300"/>
            <a:ext cx="3528374" cy="712291"/>
          </a:xfrm>
          <a:prstGeom prst="rect">
            <a:avLst/>
          </a:prstGeom>
        </p:spPr>
      </p:pic>
      <p:grpSp>
        <p:nvGrpSpPr>
          <p:cNvPr id="4" name="Group 4"/>
          <p:cNvGrpSpPr/>
          <p:nvPr/>
        </p:nvGrpSpPr>
        <p:grpSpPr>
          <a:xfrm>
            <a:off x="1115700" y="1178105"/>
            <a:ext cx="16056600" cy="2436573"/>
            <a:chOff x="-116000" y="-1720495"/>
            <a:chExt cx="21408800" cy="10994727"/>
          </a:xfrm>
        </p:grpSpPr>
        <p:sp>
          <p:nvSpPr>
            <p:cNvPr id="5" name="TextBox 5"/>
            <p:cNvSpPr txBox="1"/>
            <p:nvPr/>
          </p:nvSpPr>
          <p:spPr>
            <a:xfrm>
              <a:off x="-116000" y="-1720495"/>
              <a:ext cx="21408800" cy="3558805"/>
            </a:xfrm>
            <a:prstGeom prst="rect">
              <a:avLst/>
            </a:prstGeom>
          </p:spPr>
          <p:txBody>
            <a:bodyPr wrap="square" lIns="0" tIns="0" rIns="0" bIns="0" rtlCol="0" anchor="t">
              <a:spAutoFit/>
            </a:bodyPr>
            <a:lstStyle/>
            <a:p>
              <a:pPr algn="l">
                <a:lnSpc>
                  <a:spcPts val="4950"/>
                </a:lnSpc>
              </a:pPr>
              <a:r>
                <a:rPr lang="en-US" sz="8000" b="1" spc="240">
                  <a:solidFill>
                    <a:srgbClr val="6D2077"/>
                  </a:solidFill>
                  <a:latin typeface="Nunito Sans Black" pitchFamily="2" charset="0"/>
                </a:rPr>
                <a:t>What is the role of a PCSO?</a:t>
              </a:r>
            </a:p>
          </p:txBody>
        </p:sp>
        <p:sp>
          <p:nvSpPr>
            <p:cNvPr id="7" name="TextBox 7"/>
            <p:cNvSpPr txBox="1"/>
            <p:nvPr/>
          </p:nvSpPr>
          <p:spPr>
            <a:xfrm>
              <a:off x="3" y="2942309"/>
              <a:ext cx="20595999" cy="4533292"/>
            </a:xfrm>
            <a:prstGeom prst="rect">
              <a:avLst/>
            </a:prstGeom>
          </p:spPr>
          <p:txBody>
            <a:bodyPr wrap="square" lIns="0" tIns="0" rIns="0" bIns="0" rtlCol="0" anchor="t">
              <a:spAutoFit/>
            </a:bodyPr>
            <a:lstStyle/>
            <a:p>
              <a:pPr marL="302259" lvl="1">
                <a:lnSpc>
                  <a:spcPts val="4479"/>
                </a:lnSpc>
              </a:pPr>
              <a:endParaRPr lang="en-US" sz="2800" spc="140">
                <a:solidFill>
                  <a:srgbClr val="0A4369"/>
                </a:solidFill>
                <a:latin typeface="Arial" panose="020B0604020202020204" pitchFamily="34" charset="0"/>
                <a:cs typeface="Arial" panose="020B0604020202020204" pitchFamily="34" charset="0"/>
              </a:endParaRPr>
            </a:p>
            <a:p>
              <a:pPr marL="604519" lvl="1" indent="-302260" algn="l">
                <a:lnSpc>
                  <a:spcPts val="4479"/>
                </a:lnSpc>
                <a:buFont typeface="Arial"/>
                <a:buChar char="•"/>
              </a:pPr>
              <a:endParaRPr lang="en-US" sz="2800" spc="140">
                <a:solidFill>
                  <a:srgbClr val="0A4369"/>
                </a:solidFill>
                <a:latin typeface="Arial" panose="020B0604020202020204" pitchFamily="34" charset="0"/>
                <a:cs typeface="Arial" panose="020B0604020202020204" pitchFamily="34" charset="0"/>
              </a:endParaRPr>
            </a:p>
            <a:p>
              <a:pPr marL="604519" lvl="1" indent="-302260" algn="l">
                <a:lnSpc>
                  <a:spcPts val="4479"/>
                </a:lnSpc>
                <a:buFont typeface="Arial"/>
                <a:buChar char="•"/>
              </a:pPr>
              <a:endParaRPr lang="en-US" sz="2800" spc="140">
                <a:solidFill>
                  <a:srgbClr val="0A4369"/>
                </a:solidFill>
                <a:latin typeface="Arial" panose="020B0604020202020204" pitchFamily="34" charset="0"/>
                <a:cs typeface="Arial" panose="020B0604020202020204" pitchFamily="34" charset="0"/>
              </a:endParaRPr>
            </a:p>
            <a:p>
              <a:pPr marL="604519" lvl="1" indent="-302260" algn="l">
                <a:lnSpc>
                  <a:spcPts val="4479"/>
                </a:lnSpc>
                <a:buFont typeface="Arial"/>
                <a:buChar char="•"/>
              </a:pPr>
              <a:endParaRPr lang="en-US" sz="2800" spc="140">
                <a:solidFill>
                  <a:srgbClr val="0A4369"/>
                </a:solidFill>
                <a:latin typeface="Arial" panose="020B0604020202020204" pitchFamily="34" charset="0"/>
                <a:cs typeface="Arial" panose="020B0604020202020204" pitchFamily="34" charset="0"/>
              </a:endParaRPr>
            </a:p>
            <a:p>
              <a:pPr marL="302259" lvl="1" algn="l">
                <a:lnSpc>
                  <a:spcPts val="4479"/>
                </a:lnSpc>
              </a:pPr>
              <a:endParaRPr lang="en-US" sz="2800" spc="140">
                <a:solidFill>
                  <a:srgbClr val="0A4369"/>
                </a:solidFill>
                <a:latin typeface="Arial" panose="020B0604020202020204" pitchFamily="34" charset="0"/>
                <a:cs typeface="Arial" panose="020B0604020202020204" pitchFamily="34" charset="0"/>
              </a:endParaRPr>
            </a:p>
            <a:p>
              <a:pPr marL="604519" lvl="1" indent="-302260" algn="l">
                <a:lnSpc>
                  <a:spcPts val="4479"/>
                </a:lnSpc>
                <a:buFont typeface="Arial"/>
                <a:buChar char="•"/>
              </a:pPr>
              <a:endParaRPr lang="en-US" sz="2800" spc="140">
                <a:solidFill>
                  <a:srgbClr val="0A4369"/>
                </a:solidFill>
                <a:latin typeface="Arial" panose="020B0604020202020204" pitchFamily="34" charset="0"/>
                <a:cs typeface="Arial" panose="020B0604020202020204" pitchFamily="34" charset="0"/>
              </a:endParaRPr>
            </a:p>
          </p:txBody>
        </p:sp>
        <p:sp>
          <p:nvSpPr>
            <p:cNvPr id="10" name="TextBox 10"/>
            <p:cNvSpPr txBox="1"/>
            <p:nvPr/>
          </p:nvSpPr>
          <p:spPr>
            <a:xfrm>
              <a:off x="0" y="7689517"/>
              <a:ext cx="19043199" cy="750358"/>
            </a:xfrm>
            <a:prstGeom prst="rect">
              <a:avLst/>
            </a:prstGeom>
          </p:spPr>
          <p:txBody>
            <a:bodyPr lIns="0" tIns="0" rIns="0" bIns="0" rtlCol="0" anchor="t">
              <a:spAutoFit/>
            </a:bodyPr>
            <a:lstStyle/>
            <a:p>
              <a:pPr algn="l">
                <a:lnSpc>
                  <a:spcPts val="4950"/>
                </a:lnSpc>
              </a:pPr>
              <a:endParaRPr/>
            </a:p>
          </p:txBody>
        </p:sp>
        <p:sp>
          <p:nvSpPr>
            <p:cNvPr id="11" name="TextBox 11"/>
            <p:cNvSpPr txBox="1"/>
            <p:nvPr/>
          </p:nvSpPr>
          <p:spPr>
            <a:xfrm>
              <a:off x="0" y="8588644"/>
              <a:ext cx="19043199" cy="685588"/>
            </a:xfrm>
            <a:prstGeom prst="rect">
              <a:avLst/>
            </a:prstGeom>
          </p:spPr>
          <p:txBody>
            <a:bodyPr lIns="0" tIns="0" rIns="0" bIns="0" rtlCol="0" anchor="t">
              <a:spAutoFit/>
            </a:bodyPr>
            <a:lstStyle/>
            <a:p>
              <a:pPr marL="0" lvl="0" indent="0" algn="l">
                <a:lnSpc>
                  <a:spcPts val="4479"/>
                </a:lnSpc>
              </a:pPr>
              <a:endParaRPr/>
            </a:p>
          </p:txBody>
        </p:sp>
      </p:grpSp>
      <p:pic>
        <p:nvPicPr>
          <p:cNvPr id="13" name="Picture 3">
            <a:extLst>
              <a:ext uri="{FF2B5EF4-FFF2-40B4-BE49-F238E27FC236}">
                <a16:creationId xmlns:a16="http://schemas.microsoft.com/office/drawing/2014/main" id="{072DED07-5639-4FE9-9F8B-F4E736EC79D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30744"/>
          <a:stretch/>
        </p:blipFill>
        <p:spPr>
          <a:xfrm>
            <a:off x="2590800" y="8469976"/>
            <a:ext cx="5410199" cy="1821921"/>
          </a:xfrm>
          <a:prstGeom prst="rect">
            <a:avLst/>
          </a:prstGeom>
        </p:spPr>
      </p:pic>
      <p:sp>
        <p:nvSpPr>
          <p:cNvPr id="12" name="TextBox 6">
            <a:extLst>
              <a:ext uri="{FF2B5EF4-FFF2-40B4-BE49-F238E27FC236}">
                <a16:creationId xmlns:a16="http://schemas.microsoft.com/office/drawing/2014/main" id="{04703665-404C-4BF3-B74E-B8DA380D8D49}"/>
              </a:ext>
            </a:extLst>
          </p:cNvPr>
          <p:cNvSpPr txBox="1"/>
          <p:nvPr/>
        </p:nvSpPr>
        <p:spPr>
          <a:xfrm>
            <a:off x="1220781" y="2396392"/>
            <a:ext cx="14282399" cy="6463308"/>
          </a:xfrm>
          <a:prstGeom prst="rect">
            <a:avLst/>
          </a:prstGeom>
        </p:spPr>
        <p:txBody>
          <a:bodyPr lIns="0" tIns="0" rIns="0" bIns="0" rtlCol="0" anchor="t">
            <a:spAutoFit/>
          </a:bodyPr>
          <a:lstStyle/>
          <a:p>
            <a:pPr marL="342900" indent="-342900">
              <a:buFont typeface="Arial" panose="020B0604020202020204" pitchFamily="34" charset="0"/>
              <a:buChar char="•"/>
            </a:pPr>
            <a:r>
              <a:rPr lang="en-GB" sz="2800">
                <a:solidFill>
                  <a:srgbClr val="002060"/>
                </a:solidFill>
                <a:effectLst/>
                <a:latin typeface="Arial" panose="020B0604020202020204" pitchFamily="34" charset="0"/>
                <a:ea typeface="Calibri" panose="020F0502020204030204" pitchFamily="34" charset="0"/>
              </a:rPr>
              <a:t>Police Community Support Officers (PCSOs) work within the community and were introduced to increase a police presence on the streets. </a:t>
            </a:r>
            <a:endParaRPr lang="en-GB" sz="2800">
              <a:solidFill>
                <a:srgbClr val="002060"/>
              </a:solidFill>
              <a:effectLst/>
              <a:latin typeface="Calibri" panose="020F0502020204030204" pitchFamily="34" charset="0"/>
              <a:ea typeface="Calibri" panose="020F0502020204030204" pitchFamily="34" charset="0"/>
            </a:endParaRPr>
          </a:p>
          <a:p>
            <a:endParaRPr lang="en-GB" sz="2800">
              <a:solidFill>
                <a:srgbClr val="002060"/>
              </a:solidFill>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GB" sz="2800">
                <a:solidFill>
                  <a:srgbClr val="002060"/>
                </a:solidFill>
                <a:effectLst/>
                <a:latin typeface="Arial" panose="020B0604020202020204" pitchFamily="34" charset="0"/>
                <a:ea typeface="Calibri" panose="020F0502020204030204" pitchFamily="34" charset="0"/>
              </a:rPr>
              <a:t>The role of a PCSO is varied but will primarily involve interaction with the public and assisting police officers at scenes of crimes and incidents.</a:t>
            </a:r>
            <a:endParaRPr lang="en-GB" sz="2800">
              <a:solidFill>
                <a:srgbClr val="002060"/>
              </a:solidFill>
              <a:effectLst/>
              <a:latin typeface="Calibri" panose="020F0502020204030204" pitchFamily="34" charset="0"/>
              <a:ea typeface="Calibri" panose="020F0502020204030204" pitchFamily="34" charset="0"/>
            </a:endParaRPr>
          </a:p>
          <a:p>
            <a:endParaRPr lang="en-GB" sz="2800">
              <a:solidFill>
                <a:srgbClr val="002060"/>
              </a:solidFill>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GB" sz="2800">
                <a:solidFill>
                  <a:srgbClr val="002060"/>
                </a:solidFill>
                <a:effectLst/>
                <a:latin typeface="Arial" panose="020B0604020202020204" pitchFamily="34" charset="0"/>
                <a:ea typeface="Calibri" panose="020F0502020204030204" pitchFamily="34" charset="0"/>
              </a:rPr>
              <a:t>PCSOs play a vital role in the community as many people feel more comfortable talking to a PCSOs rather than police officers and they can offer crime prevention advice and play an important role in preventing anti-social behaviour.</a:t>
            </a:r>
            <a:endParaRPr lang="en-GB" sz="2800">
              <a:solidFill>
                <a:srgbClr val="002060"/>
              </a:solidFill>
              <a:effectLst/>
              <a:latin typeface="Calibri" panose="020F0502020204030204" pitchFamily="34" charset="0"/>
              <a:ea typeface="Calibri" panose="020F0502020204030204" pitchFamily="34" charset="0"/>
            </a:endParaRPr>
          </a:p>
          <a:p>
            <a:endParaRPr lang="en-GB" sz="2800">
              <a:solidFill>
                <a:srgbClr val="002060"/>
              </a:solidFill>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GB" sz="2800">
                <a:solidFill>
                  <a:srgbClr val="002060"/>
                </a:solidFill>
                <a:effectLst/>
                <a:latin typeface="Arial" panose="020B0604020202020204" pitchFamily="34" charset="0"/>
                <a:ea typeface="Calibri" panose="020F0502020204030204" pitchFamily="34" charset="0"/>
              </a:rPr>
              <a:t>PCSOs do not have the same powers as police officers but depending on which force they work in there are various powers that can be given to them, dealing with offences such as parking, littering and confiscation of alcohol, amongst others.</a:t>
            </a:r>
          </a:p>
          <a:p>
            <a:endParaRPr lang="en-GB" sz="2800">
              <a:latin typeface="Arial" panose="020B0604020202020204" pitchFamily="34" charset="0"/>
              <a:ea typeface="Calibri" panose="020F0502020204030204" pitchFamily="34" charset="0"/>
              <a:hlinkClick r:id="rId5"/>
            </a:endParaRPr>
          </a:p>
          <a:p>
            <a:r>
              <a:rPr lang="en-GB" sz="2800" u="sng">
                <a:solidFill>
                  <a:srgbClr val="0563C1"/>
                </a:solidFill>
                <a:effectLst/>
                <a:latin typeface="Arial" panose="020B0604020202020204" pitchFamily="34" charset="0"/>
                <a:ea typeface="Calibri" panose="020F0502020204030204" pitchFamily="34" charset="0"/>
                <a:hlinkClick r:id="rId5"/>
              </a:rPr>
              <a:t>Questions | West Yorkshire Police</a:t>
            </a:r>
            <a:endParaRPr lang="en-GB" sz="28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46255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076605" y="9258300"/>
            <a:ext cx="3528374" cy="712291"/>
          </a:xfrm>
          <a:prstGeom prst="rect">
            <a:avLst/>
          </a:prstGeom>
        </p:spPr>
      </p:pic>
      <p:grpSp>
        <p:nvGrpSpPr>
          <p:cNvPr id="4" name="Group 4"/>
          <p:cNvGrpSpPr/>
          <p:nvPr/>
        </p:nvGrpSpPr>
        <p:grpSpPr>
          <a:xfrm>
            <a:off x="1371600" y="1259738"/>
            <a:ext cx="16056601" cy="2436574"/>
            <a:chOff x="-116000" y="-1720495"/>
            <a:chExt cx="21408800" cy="10994727"/>
          </a:xfrm>
        </p:grpSpPr>
        <p:sp>
          <p:nvSpPr>
            <p:cNvPr id="5" name="TextBox 5"/>
            <p:cNvSpPr txBox="1"/>
            <p:nvPr/>
          </p:nvSpPr>
          <p:spPr>
            <a:xfrm>
              <a:off x="-116000" y="-1720495"/>
              <a:ext cx="21408800" cy="3558805"/>
            </a:xfrm>
            <a:prstGeom prst="rect">
              <a:avLst/>
            </a:prstGeom>
          </p:spPr>
          <p:txBody>
            <a:bodyPr wrap="square" lIns="0" tIns="0" rIns="0" bIns="0" rtlCol="0" anchor="t">
              <a:spAutoFit/>
            </a:bodyPr>
            <a:lstStyle/>
            <a:p>
              <a:pPr algn="l">
                <a:lnSpc>
                  <a:spcPts val="4950"/>
                </a:lnSpc>
              </a:pPr>
              <a:r>
                <a:rPr lang="en-US" sz="8000" b="1" spc="240">
                  <a:solidFill>
                    <a:srgbClr val="6D2077"/>
                  </a:solidFill>
                  <a:latin typeface="Nunito Sans Black" pitchFamily="2" charset="0"/>
                </a:rPr>
                <a:t>In local area</a:t>
              </a:r>
            </a:p>
          </p:txBody>
        </p:sp>
        <p:sp>
          <p:nvSpPr>
            <p:cNvPr id="7" name="TextBox 7"/>
            <p:cNvSpPr txBox="1"/>
            <p:nvPr/>
          </p:nvSpPr>
          <p:spPr>
            <a:xfrm>
              <a:off x="3" y="2942309"/>
              <a:ext cx="20595999" cy="4533292"/>
            </a:xfrm>
            <a:prstGeom prst="rect">
              <a:avLst/>
            </a:prstGeom>
          </p:spPr>
          <p:txBody>
            <a:bodyPr wrap="square" lIns="0" tIns="0" rIns="0" bIns="0" rtlCol="0" anchor="t">
              <a:spAutoFit/>
            </a:bodyPr>
            <a:lstStyle/>
            <a:p>
              <a:pPr marL="302259" lvl="1">
                <a:lnSpc>
                  <a:spcPts val="4479"/>
                </a:lnSpc>
              </a:pPr>
              <a:endParaRPr lang="en-US" sz="2800" spc="140">
                <a:solidFill>
                  <a:srgbClr val="0A4369"/>
                </a:solidFill>
                <a:latin typeface="Arial" panose="020B0604020202020204" pitchFamily="34" charset="0"/>
                <a:cs typeface="Arial" panose="020B0604020202020204" pitchFamily="34" charset="0"/>
              </a:endParaRPr>
            </a:p>
            <a:p>
              <a:pPr marL="604519" lvl="1" indent="-302260" algn="l">
                <a:lnSpc>
                  <a:spcPts val="4479"/>
                </a:lnSpc>
                <a:buFont typeface="Arial"/>
                <a:buChar char="•"/>
              </a:pPr>
              <a:endParaRPr lang="en-US" sz="2800" spc="140">
                <a:solidFill>
                  <a:srgbClr val="0A4369"/>
                </a:solidFill>
                <a:latin typeface="Arial" panose="020B0604020202020204" pitchFamily="34" charset="0"/>
                <a:cs typeface="Arial" panose="020B0604020202020204" pitchFamily="34" charset="0"/>
              </a:endParaRPr>
            </a:p>
            <a:p>
              <a:pPr marL="604519" lvl="1" indent="-302260" algn="l">
                <a:lnSpc>
                  <a:spcPts val="4479"/>
                </a:lnSpc>
                <a:buFont typeface="Arial"/>
                <a:buChar char="•"/>
              </a:pPr>
              <a:endParaRPr lang="en-US" sz="2800" spc="140">
                <a:solidFill>
                  <a:srgbClr val="0A4369"/>
                </a:solidFill>
                <a:latin typeface="Arial" panose="020B0604020202020204" pitchFamily="34" charset="0"/>
                <a:cs typeface="Arial" panose="020B0604020202020204" pitchFamily="34" charset="0"/>
              </a:endParaRPr>
            </a:p>
            <a:p>
              <a:pPr marL="604519" lvl="1" indent="-302260" algn="l">
                <a:lnSpc>
                  <a:spcPts val="4479"/>
                </a:lnSpc>
                <a:buFont typeface="Arial"/>
                <a:buChar char="•"/>
              </a:pPr>
              <a:endParaRPr lang="en-US" sz="2800" spc="140">
                <a:solidFill>
                  <a:srgbClr val="0A4369"/>
                </a:solidFill>
                <a:latin typeface="Arial" panose="020B0604020202020204" pitchFamily="34" charset="0"/>
                <a:cs typeface="Arial" panose="020B0604020202020204" pitchFamily="34" charset="0"/>
              </a:endParaRPr>
            </a:p>
            <a:p>
              <a:pPr marL="302259" lvl="1" algn="l">
                <a:lnSpc>
                  <a:spcPts val="4479"/>
                </a:lnSpc>
              </a:pPr>
              <a:endParaRPr lang="en-US" sz="2800" spc="140">
                <a:solidFill>
                  <a:srgbClr val="0A4369"/>
                </a:solidFill>
                <a:latin typeface="Arial" panose="020B0604020202020204" pitchFamily="34" charset="0"/>
                <a:cs typeface="Arial" panose="020B0604020202020204" pitchFamily="34" charset="0"/>
              </a:endParaRPr>
            </a:p>
            <a:p>
              <a:pPr marL="604519" lvl="1" indent="-302260" algn="l">
                <a:lnSpc>
                  <a:spcPts val="4479"/>
                </a:lnSpc>
                <a:buFont typeface="Arial"/>
                <a:buChar char="•"/>
              </a:pPr>
              <a:endParaRPr lang="en-US" sz="2800" spc="140">
                <a:solidFill>
                  <a:srgbClr val="0A4369"/>
                </a:solidFill>
                <a:latin typeface="Arial" panose="020B0604020202020204" pitchFamily="34" charset="0"/>
                <a:cs typeface="Arial" panose="020B0604020202020204" pitchFamily="34" charset="0"/>
              </a:endParaRPr>
            </a:p>
          </p:txBody>
        </p:sp>
        <p:sp>
          <p:nvSpPr>
            <p:cNvPr id="10" name="TextBox 10"/>
            <p:cNvSpPr txBox="1"/>
            <p:nvPr/>
          </p:nvSpPr>
          <p:spPr>
            <a:xfrm>
              <a:off x="0" y="7689517"/>
              <a:ext cx="19043199" cy="750358"/>
            </a:xfrm>
            <a:prstGeom prst="rect">
              <a:avLst/>
            </a:prstGeom>
          </p:spPr>
          <p:txBody>
            <a:bodyPr lIns="0" tIns="0" rIns="0" bIns="0" rtlCol="0" anchor="t">
              <a:spAutoFit/>
            </a:bodyPr>
            <a:lstStyle/>
            <a:p>
              <a:pPr algn="l">
                <a:lnSpc>
                  <a:spcPts val="4950"/>
                </a:lnSpc>
              </a:pPr>
              <a:endParaRPr/>
            </a:p>
          </p:txBody>
        </p:sp>
        <p:sp>
          <p:nvSpPr>
            <p:cNvPr id="11" name="TextBox 11"/>
            <p:cNvSpPr txBox="1"/>
            <p:nvPr/>
          </p:nvSpPr>
          <p:spPr>
            <a:xfrm>
              <a:off x="0" y="8588644"/>
              <a:ext cx="19043199" cy="685588"/>
            </a:xfrm>
            <a:prstGeom prst="rect">
              <a:avLst/>
            </a:prstGeom>
          </p:spPr>
          <p:txBody>
            <a:bodyPr lIns="0" tIns="0" rIns="0" bIns="0" rtlCol="0" anchor="t">
              <a:spAutoFit/>
            </a:bodyPr>
            <a:lstStyle/>
            <a:p>
              <a:pPr marL="0" lvl="0" indent="0" algn="l">
                <a:lnSpc>
                  <a:spcPts val="4479"/>
                </a:lnSpc>
              </a:pPr>
              <a:endParaRPr/>
            </a:p>
          </p:txBody>
        </p:sp>
      </p:grpSp>
      <p:sp>
        <p:nvSpPr>
          <p:cNvPr id="14" name="TextBox 6">
            <a:extLst>
              <a:ext uri="{FF2B5EF4-FFF2-40B4-BE49-F238E27FC236}">
                <a16:creationId xmlns:a16="http://schemas.microsoft.com/office/drawing/2014/main" id="{8A096BCE-D7F5-4DE9-B010-EF8975AFF347}"/>
              </a:ext>
            </a:extLst>
          </p:cNvPr>
          <p:cNvSpPr txBox="1"/>
          <p:nvPr/>
        </p:nvSpPr>
        <p:spPr>
          <a:xfrm>
            <a:off x="1143000" y="2478025"/>
            <a:ext cx="14282399" cy="10337766"/>
          </a:xfrm>
          <a:prstGeom prst="rect">
            <a:avLst/>
          </a:prstGeom>
        </p:spPr>
        <p:txBody>
          <a:bodyPr lIns="0" tIns="0" rIns="0" bIns="0" rtlCol="0" anchor="t">
            <a:spAutoFit/>
          </a:bodyPr>
          <a:lstStyle/>
          <a:p>
            <a:pPr marL="302259" lvl="1">
              <a:lnSpc>
                <a:spcPts val="4479"/>
              </a:lnSpc>
            </a:pPr>
            <a:r>
              <a:rPr lang="en-US" sz="3600" b="1" spc="240">
                <a:solidFill>
                  <a:srgbClr val="6D2077"/>
                </a:solidFill>
                <a:latin typeface="Nunito Sans Black" pitchFamily="2" charset="0"/>
                <a:cs typeface="Arial" panose="020B0604020202020204" pitchFamily="34" charset="0"/>
              </a:rPr>
              <a:t>Online Crime Mapping</a:t>
            </a:r>
          </a:p>
          <a:p>
            <a:pPr marL="302259" lvl="1">
              <a:lnSpc>
                <a:spcPts val="4479"/>
              </a:lnSpc>
            </a:pPr>
            <a:r>
              <a:rPr lang="en-GB" sz="3200">
                <a:solidFill>
                  <a:srgbClr val="002060"/>
                </a:solidFill>
                <a:latin typeface="Arial" panose="020B0604020202020204" pitchFamily="34" charset="0"/>
                <a:ea typeface="Calibri" panose="020F0502020204030204" pitchFamily="34" charset="0"/>
                <a:cs typeface="Arial" panose="020B0604020202020204" pitchFamily="34" charset="0"/>
              </a:rPr>
              <a:t>Use any area or postcode to review its crime data, this map is populated with data submitted by local forces. </a:t>
            </a:r>
          </a:p>
          <a:p>
            <a:pPr marL="302259" lvl="1">
              <a:lnSpc>
                <a:spcPts val="4479"/>
              </a:lnSpc>
            </a:pPr>
            <a:r>
              <a:rPr lang="en-GB" sz="3200" u="sng">
                <a:solidFill>
                  <a:srgbClr val="0563C1"/>
                </a:solidFill>
                <a:latin typeface="Arial" panose="020B0604020202020204" pitchFamily="34" charset="0"/>
                <a:ea typeface="Calibri" panose="020F0502020204030204" pitchFamily="34" charset="0"/>
                <a:hlinkClick r:id="rId3"/>
              </a:rPr>
              <a:t>Leeds West | Police.uk (www.police.uk)</a:t>
            </a:r>
            <a:endParaRPr lang="en-GB" sz="3200" u="sng">
              <a:solidFill>
                <a:srgbClr val="0563C1"/>
              </a:solidFill>
              <a:latin typeface="Arial" panose="020B0604020202020204" pitchFamily="34" charset="0"/>
              <a:ea typeface="Calibri" panose="020F0502020204030204" pitchFamily="34" charset="0"/>
              <a:cs typeface="Arial" panose="020B0604020202020204" pitchFamily="34" charset="0"/>
            </a:endParaRPr>
          </a:p>
          <a:p>
            <a:pPr marL="302259" lvl="1">
              <a:lnSpc>
                <a:spcPts val="4479"/>
              </a:lnSpc>
            </a:pPr>
            <a:endParaRPr lang="en-GB" sz="3200" b="1" u="sng" spc="240">
              <a:solidFill>
                <a:srgbClr val="0563C1"/>
              </a:solidFill>
              <a:latin typeface="Arial" panose="020B0604020202020204" pitchFamily="34" charset="0"/>
              <a:cs typeface="Arial" panose="020B0604020202020204" pitchFamily="34" charset="0"/>
            </a:endParaRPr>
          </a:p>
          <a:p>
            <a:pPr marL="302259" lvl="1">
              <a:lnSpc>
                <a:spcPts val="4479"/>
              </a:lnSpc>
            </a:pPr>
            <a:r>
              <a:rPr lang="en-US" sz="3600" b="1" spc="240">
                <a:solidFill>
                  <a:srgbClr val="6D2077"/>
                </a:solidFill>
                <a:latin typeface="Nunito Sans Black" pitchFamily="2" charset="0"/>
                <a:cs typeface="Arial" panose="020B0604020202020204" pitchFamily="34" charset="0"/>
              </a:rPr>
              <a:t>"My </a:t>
            </a:r>
            <a:r>
              <a:rPr lang="en-US" sz="3600" b="1" spc="240" err="1">
                <a:solidFill>
                  <a:srgbClr val="6D2077"/>
                </a:solidFill>
                <a:latin typeface="Nunito Sans Black" pitchFamily="2" charset="0"/>
                <a:cs typeface="Arial" panose="020B0604020202020204" pitchFamily="34" charset="0"/>
              </a:rPr>
              <a:t>Neighbourhood</a:t>
            </a:r>
            <a:r>
              <a:rPr lang="en-US" sz="3600" b="1" spc="240">
                <a:solidFill>
                  <a:srgbClr val="6D2077"/>
                </a:solidFill>
                <a:latin typeface="Nunito Sans Black" pitchFamily="2" charset="0"/>
                <a:cs typeface="Arial" panose="020B0604020202020204" pitchFamily="34" charset="0"/>
              </a:rPr>
              <a:t>"</a:t>
            </a:r>
          </a:p>
          <a:p>
            <a:pPr marL="302259" lvl="1">
              <a:lnSpc>
                <a:spcPts val="4479"/>
              </a:lnSpc>
            </a:pPr>
            <a:r>
              <a:rPr lang="en-GB" sz="3200" u="sng">
                <a:solidFill>
                  <a:srgbClr val="0563C1"/>
                </a:solidFill>
                <a:latin typeface="Arial" panose="020B0604020202020204" pitchFamily="34" charset="0"/>
                <a:ea typeface="Calibri" panose="020F0502020204030204" pitchFamily="34" charset="0"/>
                <a:hlinkClick r:id="rId4"/>
              </a:rPr>
              <a:t>My neighbourhood | West Yorkshire Police</a:t>
            </a:r>
            <a:endParaRPr lang="en-GB" sz="3200" u="sng">
              <a:solidFill>
                <a:srgbClr val="0563C1"/>
              </a:solidFill>
              <a:latin typeface="Arial" panose="020B0604020202020204" pitchFamily="34" charset="0"/>
              <a:ea typeface="Calibri" panose="020F0502020204030204" pitchFamily="34" charset="0"/>
            </a:endParaRPr>
          </a:p>
          <a:p>
            <a:endParaRPr lang="en-GB" sz="3200">
              <a:solidFill>
                <a:srgbClr val="002060"/>
              </a:solidFill>
              <a:latin typeface="Arial" panose="020B0604020202020204" pitchFamily="34" charset="0"/>
              <a:cs typeface="Arial" panose="020B0604020202020204" pitchFamily="34" charset="0"/>
            </a:endParaRPr>
          </a:p>
          <a:p>
            <a:pPr marL="302259" lvl="1">
              <a:lnSpc>
                <a:spcPts val="4479"/>
              </a:lnSpc>
            </a:pPr>
            <a:endParaRPr lang="en-GB" sz="3600" b="1" spc="240">
              <a:solidFill>
                <a:srgbClr val="6D2077"/>
              </a:solidFill>
              <a:latin typeface="Nunito Sans Black" pitchFamily="2" charset="0"/>
              <a:cs typeface="Arial" panose="020B0604020202020204" pitchFamily="34" charset="0"/>
            </a:endParaRPr>
          </a:p>
          <a:p>
            <a:endParaRPr lang="en-GB" sz="3200" u="sng">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3"/>
            </a:endParaRPr>
          </a:p>
          <a:p>
            <a:pPr marL="302259" lvl="1">
              <a:lnSpc>
                <a:spcPts val="4479"/>
              </a:lnSpc>
            </a:pPr>
            <a:endParaRPr lang="en-US" sz="3200" b="1" spc="240">
              <a:solidFill>
                <a:srgbClr val="6D2077"/>
              </a:solidFill>
              <a:latin typeface="Nunito Sans Black" pitchFamily="2" charset="0"/>
              <a:cs typeface="Arial" panose="020B0604020202020204" pitchFamily="34" charset="0"/>
            </a:endParaRPr>
          </a:p>
          <a:p>
            <a:pPr marL="302259" lvl="1">
              <a:lnSpc>
                <a:spcPts val="4479"/>
              </a:lnSpc>
            </a:pPr>
            <a:endParaRPr lang="en-GB" sz="2400">
              <a:effectLst/>
              <a:latin typeface="Calibri" panose="020F0502020204030204" pitchFamily="34" charset="0"/>
              <a:ea typeface="Calibri" panose="020F0502020204030204" pitchFamily="34" charset="0"/>
            </a:endParaRPr>
          </a:p>
          <a:p>
            <a:pPr marL="302259" lvl="1">
              <a:lnSpc>
                <a:spcPts val="4479"/>
              </a:lnSpc>
            </a:pPr>
            <a:endParaRPr lang="en-US" sz="3200" b="1" spc="240">
              <a:solidFill>
                <a:srgbClr val="6D2077"/>
              </a:solidFill>
              <a:latin typeface="Arial" panose="020B0604020202020204" pitchFamily="34" charset="0"/>
              <a:cs typeface="Arial" panose="020B0604020202020204" pitchFamily="34" charset="0"/>
            </a:endParaRPr>
          </a:p>
          <a:p>
            <a:pPr marL="302259" lvl="1">
              <a:lnSpc>
                <a:spcPts val="4479"/>
              </a:lnSpc>
            </a:pPr>
            <a:endParaRPr lang="en-GB" sz="2400" u="sng">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302259" lvl="1">
              <a:lnSpc>
                <a:spcPts val="4479"/>
              </a:lnSpc>
            </a:pPr>
            <a:endParaRPr lang="en-GB" sz="2400">
              <a:effectLst/>
              <a:latin typeface="Arial" panose="020B0604020202020204" pitchFamily="34" charset="0"/>
              <a:ea typeface="Calibri" panose="020F0502020204030204" pitchFamily="34" charset="0"/>
              <a:cs typeface="Arial" panose="020B0604020202020204" pitchFamily="34" charset="0"/>
            </a:endParaRPr>
          </a:p>
          <a:p>
            <a:pPr algn="l">
              <a:lnSpc>
                <a:spcPts val="4950"/>
              </a:lnSpc>
            </a:pPr>
            <a:r>
              <a:rPr lang="en-US" sz="2400" b="1" spc="240">
                <a:solidFill>
                  <a:srgbClr val="6D2077"/>
                </a:solidFill>
                <a:latin typeface="Nunito Sans" panose="020B0604020202020204" pitchFamily="2" charset="0"/>
              </a:rPr>
              <a:t> </a:t>
            </a:r>
          </a:p>
          <a:p>
            <a:pPr algn="l">
              <a:lnSpc>
                <a:spcPts val="4950"/>
              </a:lnSpc>
            </a:pPr>
            <a:r>
              <a:rPr lang="en-US" sz="3000" b="1" spc="240">
                <a:solidFill>
                  <a:srgbClr val="6D2077"/>
                </a:solidFill>
                <a:latin typeface="Arimo"/>
              </a:rPr>
              <a:t> </a:t>
            </a:r>
          </a:p>
          <a:p>
            <a:pPr algn="l">
              <a:lnSpc>
                <a:spcPts val="4950"/>
              </a:lnSpc>
            </a:pPr>
            <a:endParaRPr lang="en-US" sz="3000" b="1" spc="240">
              <a:solidFill>
                <a:srgbClr val="6D2077"/>
              </a:solidFill>
              <a:latin typeface="Arimo"/>
            </a:endParaRPr>
          </a:p>
        </p:txBody>
      </p:sp>
      <p:pic>
        <p:nvPicPr>
          <p:cNvPr id="15" name="Picture 3">
            <a:extLst>
              <a:ext uri="{FF2B5EF4-FFF2-40B4-BE49-F238E27FC236}">
                <a16:creationId xmlns:a16="http://schemas.microsoft.com/office/drawing/2014/main" id="{FAA6239E-B411-4A74-9EE4-5CF231508C8C}"/>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30744"/>
          <a:stretch/>
        </p:blipFill>
        <p:spPr>
          <a:xfrm>
            <a:off x="2590800" y="8469976"/>
            <a:ext cx="5410199" cy="1821921"/>
          </a:xfrm>
          <a:prstGeom prst="rect">
            <a:avLst/>
          </a:prstGeom>
        </p:spPr>
      </p:pic>
    </p:spTree>
    <p:extLst>
      <p:ext uri="{BB962C8B-B14F-4D97-AF65-F5344CB8AC3E}">
        <p14:creationId xmlns:p14="http://schemas.microsoft.com/office/powerpoint/2010/main" val="1913962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076605" y="9258300"/>
            <a:ext cx="3528374" cy="712291"/>
          </a:xfrm>
          <a:prstGeom prst="rect">
            <a:avLst/>
          </a:prstGeom>
        </p:spPr>
      </p:pic>
      <p:grpSp>
        <p:nvGrpSpPr>
          <p:cNvPr id="4" name="Group 4"/>
          <p:cNvGrpSpPr/>
          <p:nvPr/>
        </p:nvGrpSpPr>
        <p:grpSpPr>
          <a:xfrm>
            <a:off x="1115700" y="1317319"/>
            <a:ext cx="16056600" cy="1844982"/>
            <a:chOff x="-116000" y="948984"/>
            <a:chExt cx="21408800" cy="8325248"/>
          </a:xfrm>
        </p:grpSpPr>
        <p:sp>
          <p:nvSpPr>
            <p:cNvPr id="5" name="TextBox 5"/>
            <p:cNvSpPr txBox="1"/>
            <p:nvPr/>
          </p:nvSpPr>
          <p:spPr>
            <a:xfrm>
              <a:off x="-116000" y="948984"/>
              <a:ext cx="21408800" cy="3558805"/>
            </a:xfrm>
            <a:prstGeom prst="rect">
              <a:avLst/>
            </a:prstGeom>
          </p:spPr>
          <p:txBody>
            <a:bodyPr wrap="square" lIns="0" tIns="0" rIns="0" bIns="0" rtlCol="0" anchor="t">
              <a:spAutoFit/>
            </a:bodyPr>
            <a:lstStyle/>
            <a:p>
              <a:pPr algn="l">
                <a:lnSpc>
                  <a:spcPts val="4950"/>
                </a:lnSpc>
              </a:pPr>
              <a:r>
                <a:rPr lang="en-US" sz="8000" b="1" spc="240">
                  <a:solidFill>
                    <a:srgbClr val="6D2077"/>
                  </a:solidFill>
                  <a:latin typeface="Nunito Sans Black" pitchFamily="2" charset="0"/>
                </a:rPr>
                <a:t>Useful Resources</a:t>
              </a:r>
            </a:p>
          </p:txBody>
        </p:sp>
        <p:sp>
          <p:nvSpPr>
            <p:cNvPr id="7" name="TextBox 7"/>
            <p:cNvSpPr txBox="1"/>
            <p:nvPr/>
          </p:nvSpPr>
          <p:spPr>
            <a:xfrm>
              <a:off x="3" y="2942309"/>
              <a:ext cx="20595999" cy="4533292"/>
            </a:xfrm>
            <a:prstGeom prst="rect">
              <a:avLst/>
            </a:prstGeom>
          </p:spPr>
          <p:txBody>
            <a:bodyPr wrap="square" lIns="0" tIns="0" rIns="0" bIns="0" rtlCol="0" anchor="t">
              <a:spAutoFit/>
            </a:bodyPr>
            <a:lstStyle/>
            <a:p>
              <a:pPr marL="302259" lvl="1">
                <a:lnSpc>
                  <a:spcPts val="4479"/>
                </a:lnSpc>
              </a:pPr>
              <a:endParaRPr lang="en-US" sz="2800" spc="140">
                <a:solidFill>
                  <a:srgbClr val="0A4369"/>
                </a:solidFill>
                <a:latin typeface="Arial" panose="020B0604020202020204" pitchFamily="34" charset="0"/>
                <a:cs typeface="Arial" panose="020B0604020202020204" pitchFamily="34" charset="0"/>
              </a:endParaRPr>
            </a:p>
            <a:p>
              <a:pPr marL="604519" lvl="1" indent="-302260" algn="l">
                <a:lnSpc>
                  <a:spcPts val="4479"/>
                </a:lnSpc>
                <a:buFont typeface="Arial"/>
                <a:buChar char="•"/>
              </a:pPr>
              <a:endParaRPr lang="en-US" sz="2800" spc="140">
                <a:solidFill>
                  <a:srgbClr val="0A4369"/>
                </a:solidFill>
                <a:latin typeface="Arial" panose="020B0604020202020204" pitchFamily="34" charset="0"/>
                <a:cs typeface="Arial" panose="020B0604020202020204" pitchFamily="34" charset="0"/>
              </a:endParaRPr>
            </a:p>
            <a:p>
              <a:pPr marL="604519" lvl="1" indent="-302260" algn="l">
                <a:lnSpc>
                  <a:spcPts val="4479"/>
                </a:lnSpc>
                <a:buFont typeface="Arial"/>
                <a:buChar char="•"/>
              </a:pPr>
              <a:endParaRPr lang="en-US" sz="2800" spc="140">
                <a:solidFill>
                  <a:srgbClr val="0A4369"/>
                </a:solidFill>
                <a:latin typeface="Arial" panose="020B0604020202020204" pitchFamily="34" charset="0"/>
                <a:cs typeface="Arial" panose="020B0604020202020204" pitchFamily="34" charset="0"/>
              </a:endParaRPr>
            </a:p>
            <a:p>
              <a:pPr marL="604519" lvl="1" indent="-302260" algn="l">
                <a:lnSpc>
                  <a:spcPts val="4479"/>
                </a:lnSpc>
                <a:buFont typeface="Arial"/>
                <a:buChar char="•"/>
              </a:pPr>
              <a:endParaRPr lang="en-US" sz="2800" spc="140">
                <a:solidFill>
                  <a:srgbClr val="0A4369"/>
                </a:solidFill>
                <a:latin typeface="Arial" panose="020B0604020202020204" pitchFamily="34" charset="0"/>
                <a:cs typeface="Arial" panose="020B0604020202020204" pitchFamily="34" charset="0"/>
              </a:endParaRPr>
            </a:p>
            <a:p>
              <a:pPr marL="302259" lvl="1" algn="l">
                <a:lnSpc>
                  <a:spcPts val="4479"/>
                </a:lnSpc>
              </a:pPr>
              <a:endParaRPr lang="en-US" sz="2800" spc="140">
                <a:solidFill>
                  <a:srgbClr val="0A4369"/>
                </a:solidFill>
                <a:latin typeface="Arial" panose="020B0604020202020204" pitchFamily="34" charset="0"/>
                <a:cs typeface="Arial" panose="020B0604020202020204" pitchFamily="34" charset="0"/>
              </a:endParaRPr>
            </a:p>
            <a:p>
              <a:pPr marL="604519" lvl="1" indent="-302260" algn="l">
                <a:lnSpc>
                  <a:spcPts val="4479"/>
                </a:lnSpc>
                <a:buFont typeface="Arial"/>
                <a:buChar char="•"/>
              </a:pPr>
              <a:endParaRPr lang="en-US" sz="2800" spc="140">
                <a:solidFill>
                  <a:srgbClr val="0A4369"/>
                </a:solidFill>
                <a:latin typeface="Arial" panose="020B0604020202020204" pitchFamily="34" charset="0"/>
                <a:cs typeface="Arial" panose="020B0604020202020204" pitchFamily="34" charset="0"/>
              </a:endParaRPr>
            </a:p>
          </p:txBody>
        </p:sp>
        <p:sp>
          <p:nvSpPr>
            <p:cNvPr id="10" name="TextBox 10"/>
            <p:cNvSpPr txBox="1"/>
            <p:nvPr/>
          </p:nvSpPr>
          <p:spPr>
            <a:xfrm>
              <a:off x="0" y="7689517"/>
              <a:ext cx="19043199" cy="750358"/>
            </a:xfrm>
            <a:prstGeom prst="rect">
              <a:avLst/>
            </a:prstGeom>
          </p:spPr>
          <p:txBody>
            <a:bodyPr lIns="0" tIns="0" rIns="0" bIns="0" rtlCol="0" anchor="t">
              <a:spAutoFit/>
            </a:bodyPr>
            <a:lstStyle/>
            <a:p>
              <a:pPr algn="l">
                <a:lnSpc>
                  <a:spcPts val="4950"/>
                </a:lnSpc>
              </a:pPr>
              <a:endParaRPr/>
            </a:p>
          </p:txBody>
        </p:sp>
        <p:sp>
          <p:nvSpPr>
            <p:cNvPr id="11" name="TextBox 11"/>
            <p:cNvSpPr txBox="1"/>
            <p:nvPr/>
          </p:nvSpPr>
          <p:spPr>
            <a:xfrm>
              <a:off x="0" y="8588644"/>
              <a:ext cx="19043199" cy="685588"/>
            </a:xfrm>
            <a:prstGeom prst="rect">
              <a:avLst/>
            </a:prstGeom>
          </p:spPr>
          <p:txBody>
            <a:bodyPr lIns="0" tIns="0" rIns="0" bIns="0" rtlCol="0" anchor="t">
              <a:spAutoFit/>
            </a:bodyPr>
            <a:lstStyle/>
            <a:p>
              <a:pPr marL="0" lvl="0" indent="0" algn="l">
                <a:lnSpc>
                  <a:spcPts val="4479"/>
                </a:lnSpc>
              </a:pPr>
              <a:endParaRPr/>
            </a:p>
          </p:txBody>
        </p:sp>
      </p:grpSp>
      <p:sp>
        <p:nvSpPr>
          <p:cNvPr id="14" name="TextBox 6">
            <a:extLst>
              <a:ext uri="{FF2B5EF4-FFF2-40B4-BE49-F238E27FC236}">
                <a16:creationId xmlns:a16="http://schemas.microsoft.com/office/drawing/2014/main" id="{8A096BCE-D7F5-4DE9-B010-EF8975AFF347}"/>
              </a:ext>
            </a:extLst>
          </p:cNvPr>
          <p:cNvSpPr txBox="1"/>
          <p:nvPr/>
        </p:nvSpPr>
        <p:spPr>
          <a:xfrm>
            <a:off x="859799" y="2113753"/>
            <a:ext cx="14282399" cy="8198719"/>
          </a:xfrm>
          <a:prstGeom prst="rect">
            <a:avLst/>
          </a:prstGeom>
        </p:spPr>
        <p:txBody>
          <a:bodyPr lIns="0" tIns="0" rIns="0" bIns="0" rtlCol="0" anchor="t">
            <a:spAutoFit/>
          </a:bodyPr>
          <a:lstStyle/>
          <a:p>
            <a:pPr marL="302259" lvl="1">
              <a:lnSpc>
                <a:spcPts val="4479"/>
              </a:lnSpc>
            </a:pPr>
            <a:endParaRPr lang="en-US" sz="3200" b="1" spc="240">
              <a:solidFill>
                <a:srgbClr val="6D2077"/>
              </a:solidFill>
              <a:latin typeface="Nunito Sans Black" pitchFamily="2" charset="0"/>
              <a:cs typeface="Arial" panose="020B0604020202020204" pitchFamily="34" charset="0"/>
            </a:endParaRPr>
          </a:p>
          <a:p>
            <a:pPr marL="302259" lvl="1">
              <a:lnSpc>
                <a:spcPts val="4479"/>
              </a:lnSpc>
            </a:pPr>
            <a:r>
              <a:rPr lang="en-US" sz="3200" b="1" spc="240">
                <a:solidFill>
                  <a:srgbClr val="6D2077"/>
                </a:solidFill>
                <a:latin typeface="Nunito Sans Black" pitchFamily="2" charset="0"/>
                <a:cs typeface="Arial" panose="020B0604020202020204" pitchFamily="34" charset="0"/>
              </a:rPr>
              <a:t>"Easy Street"</a:t>
            </a:r>
          </a:p>
          <a:p>
            <a:pPr marL="302259" lvl="1">
              <a:lnSpc>
                <a:spcPts val="4479"/>
              </a:lnSpc>
            </a:pPr>
            <a:r>
              <a:rPr lang="en-GB" sz="2800">
                <a:solidFill>
                  <a:srgbClr val="002060"/>
                </a:solidFill>
                <a:latin typeface="Arial" panose="020B0604020202020204" pitchFamily="34" charset="0"/>
                <a:cs typeface="Arial" panose="020B0604020202020204" pitchFamily="34" charset="0"/>
              </a:rPr>
              <a:t>Prevention materials for the campaign “Easy Street”. </a:t>
            </a:r>
            <a:r>
              <a:rPr lang="en-GB" sz="2800">
                <a:solidFill>
                  <a:srgbClr val="002060"/>
                </a:solidFill>
                <a:effectLst/>
                <a:latin typeface="Arial" panose="020B0604020202020204" pitchFamily="34" charset="0"/>
                <a:ea typeface="Calibri" panose="020F0502020204030204" pitchFamily="34" charset="0"/>
                <a:cs typeface="Arial" panose="020B0604020202020204" pitchFamily="34" charset="0"/>
              </a:rPr>
              <a:t>Easy Street is any street that criminals find inviting due to poor home security and maintenance. </a:t>
            </a:r>
            <a:br>
              <a:rPr lang="en-GB" sz="2800">
                <a:effectLst/>
                <a:latin typeface="Arial" panose="020B0604020202020204" pitchFamily="34" charset="0"/>
                <a:ea typeface="Calibri" panose="020F0502020204030204" pitchFamily="34" charset="0"/>
                <a:cs typeface="Arial" panose="020B0604020202020204" pitchFamily="34" charset="0"/>
              </a:rPr>
            </a:br>
            <a:r>
              <a:rPr lang="en-GB" sz="28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Easy Street Burglary Campaign 2021 | West Yorkshire Police</a:t>
            </a:r>
            <a:endParaRPr lang="en-GB" sz="2800" u="sng">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302259" lvl="1">
              <a:lnSpc>
                <a:spcPts val="4479"/>
              </a:lnSpc>
            </a:pPr>
            <a:endParaRPr lang="en-GB" sz="2400" u="sng">
              <a:solidFill>
                <a:srgbClr val="0563C1"/>
              </a:solidFill>
              <a:latin typeface="Arial" panose="020B0604020202020204" pitchFamily="34" charset="0"/>
              <a:ea typeface="Calibri" panose="020F0502020204030204" pitchFamily="34" charset="0"/>
              <a:cs typeface="Arial" panose="020B0604020202020204" pitchFamily="34" charset="0"/>
            </a:endParaRPr>
          </a:p>
          <a:p>
            <a:pPr marL="302259" lvl="1">
              <a:lnSpc>
                <a:spcPts val="4479"/>
              </a:lnSpc>
            </a:pPr>
            <a:endParaRPr lang="en-GB" sz="2400" u="sng">
              <a:solidFill>
                <a:srgbClr val="0563C1"/>
              </a:solidFill>
              <a:latin typeface="Arial" panose="020B0604020202020204" pitchFamily="34" charset="0"/>
              <a:ea typeface="Calibri" panose="020F0502020204030204" pitchFamily="34" charset="0"/>
            </a:endParaRPr>
          </a:p>
          <a:p>
            <a:pPr marL="302259" lvl="1">
              <a:lnSpc>
                <a:spcPts val="4479"/>
              </a:lnSpc>
            </a:pPr>
            <a:endParaRPr lang="en-GB" sz="2400">
              <a:effectLst/>
              <a:latin typeface="Calibri" panose="020F0502020204030204" pitchFamily="34" charset="0"/>
              <a:ea typeface="Calibri" panose="020F0502020204030204" pitchFamily="34" charset="0"/>
            </a:endParaRPr>
          </a:p>
          <a:p>
            <a:pPr marL="302259" lvl="1">
              <a:lnSpc>
                <a:spcPts val="4479"/>
              </a:lnSpc>
            </a:pPr>
            <a:endParaRPr lang="en-US" sz="3200" b="1" spc="240">
              <a:solidFill>
                <a:srgbClr val="6D2077"/>
              </a:solidFill>
              <a:latin typeface="Arial" panose="020B0604020202020204" pitchFamily="34" charset="0"/>
              <a:cs typeface="Arial" panose="020B0604020202020204" pitchFamily="34" charset="0"/>
            </a:endParaRPr>
          </a:p>
          <a:p>
            <a:pPr marL="302259" lvl="1">
              <a:lnSpc>
                <a:spcPts val="4479"/>
              </a:lnSpc>
            </a:pPr>
            <a:endParaRPr lang="en-GB" sz="2400" u="sng">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302259" lvl="1">
              <a:lnSpc>
                <a:spcPts val="4479"/>
              </a:lnSpc>
            </a:pPr>
            <a:endParaRPr lang="en-GB" sz="2400">
              <a:effectLst/>
              <a:latin typeface="Arial" panose="020B0604020202020204" pitchFamily="34" charset="0"/>
              <a:ea typeface="Calibri" panose="020F0502020204030204" pitchFamily="34" charset="0"/>
              <a:cs typeface="Arial" panose="020B0604020202020204" pitchFamily="34" charset="0"/>
            </a:endParaRPr>
          </a:p>
          <a:p>
            <a:pPr algn="l">
              <a:lnSpc>
                <a:spcPts val="4950"/>
              </a:lnSpc>
            </a:pPr>
            <a:r>
              <a:rPr lang="en-US" sz="2400" b="1" spc="240">
                <a:solidFill>
                  <a:srgbClr val="6D2077"/>
                </a:solidFill>
                <a:latin typeface="Nunito Sans" panose="020B0604020202020204" pitchFamily="2" charset="0"/>
              </a:rPr>
              <a:t> </a:t>
            </a:r>
          </a:p>
          <a:p>
            <a:pPr algn="l">
              <a:lnSpc>
                <a:spcPts val="4950"/>
              </a:lnSpc>
            </a:pPr>
            <a:r>
              <a:rPr lang="en-US" sz="3000" b="1" spc="240">
                <a:solidFill>
                  <a:srgbClr val="6D2077"/>
                </a:solidFill>
                <a:latin typeface="Arimo"/>
              </a:rPr>
              <a:t> </a:t>
            </a:r>
          </a:p>
          <a:p>
            <a:pPr algn="l">
              <a:lnSpc>
                <a:spcPts val="4950"/>
              </a:lnSpc>
            </a:pPr>
            <a:endParaRPr lang="en-US" sz="3000" b="1" spc="240">
              <a:solidFill>
                <a:srgbClr val="6D2077"/>
              </a:solidFill>
              <a:latin typeface="Arimo"/>
            </a:endParaRPr>
          </a:p>
        </p:txBody>
      </p:sp>
      <p:pic>
        <p:nvPicPr>
          <p:cNvPr id="15" name="Picture 3">
            <a:extLst>
              <a:ext uri="{FF2B5EF4-FFF2-40B4-BE49-F238E27FC236}">
                <a16:creationId xmlns:a16="http://schemas.microsoft.com/office/drawing/2014/main" id="{FAA6239E-B411-4A74-9EE4-5CF231508C8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0744"/>
          <a:stretch/>
        </p:blipFill>
        <p:spPr>
          <a:xfrm>
            <a:off x="2590800" y="8469976"/>
            <a:ext cx="5410199" cy="1821921"/>
          </a:xfrm>
          <a:prstGeom prst="rect">
            <a:avLst/>
          </a:prstGeom>
        </p:spPr>
      </p:pic>
    </p:spTree>
    <p:extLst>
      <p:ext uri="{BB962C8B-B14F-4D97-AF65-F5344CB8AC3E}">
        <p14:creationId xmlns:p14="http://schemas.microsoft.com/office/powerpoint/2010/main" val="962866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076605" y="9258300"/>
            <a:ext cx="3528374" cy="712291"/>
          </a:xfrm>
          <a:prstGeom prst="rect">
            <a:avLst/>
          </a:prstGeom>
        </p:spPr>
      </p:pic>
      <p:grpSp>
        <p:nvGrpSpPr>
          <p:cNvPr id="4" name="Group 4"/>
          <p:cNvGrpSpPr/>
          <p:nvPr/>
        </p:nvGrpSpPr>
        <p:grpSpPr>
          <a:xfrm>
            <a:off x="1115700" y="1317319"/>
            <a:ext cx="16056600" cy="1844982"/>
            <a:chOff x="-116000" y="948984"/>
            <a:chExt cx="21408800" cy="8325248"/>
          </a:xfrm>
        </p:grpSpPr>
        <p:sp>
          <p:nvSpPr>
            <p:cNvPr id="5" name="TextBox 5"/>
            <p:cNvSpPr txBox="1"/>
            <p:nvPr/>
          </p:nvSpPr>
          <p:spPr>
            <a:xfrm>
              <a:off x="-116000" y="948984"/>
              <a:ext cx="21408800" cy="3558805"/>
            </a:xfrm>
            <a:prstGeom prst="rect">
              <a:avLst/>
            </a:prstGeom>
          </p:spPr>
          <p:txBody>
            <a:bodyPr wrap="square" lIns="0" tIns="0" rIns="0" bIns="0" rtlCol="0" anchor="t">
              <a:spAutoFit/>
            </a:bodyPr>
            <a:lstStyle/>
            <a:p>
              <a:pPr algn="l">
                <a:lnSpc>
                  <a:spcPts val="4950"/>
                </a:lnSpc>
              </a:pPr>
              <a:r>
                <a:rPr lang="en-US" sz="8000" b="1" spc="240">
                  <a:solidFill>
                    <a:srgbClr val="6D2077"/>
                  </a:solidFill>
                  <a:latin typeface="Nunito Sans Black" pitchFamily="2" charset="0"/>
                </a:rPr>
                <a:t>Crime and safety surveys</a:t>
              </a:r>
            </a:p>
          </p:txBody>
        </p:sp>
        <p:sp>
          <p:nvSpPr>
            <p:cNvPr id="7" name="TextBox 7"/>
            <p:cNvSpPr txBox="1"/>
            <p:nvPr/>
          </p:nvSpPr>
          <p:spPr>
            <a:xfrm>
              <a:off x="3" y="2942309"/>
              <a:ext cx="20595999" cy="4533292"/>
            </a:xfrm>
            <a:prstGeom prst="rect">
              <a:avLst/>
            </a:prstGeom>
          </p:spPr>
          <p:txBody>
            <a:bodyPr wrap="square" lIns="0" tIns="0" rIns="0" bIns="0" rtlCol="0" anchor="t">
              <a:spAutoFit/>
            </a:bodyPr>
            <a:lstStyle/>
            <a:p>
              <a:pPr marL="302259" lvl="1">
                <a:lnSpc>
                  <a:spcPts val="4479"/>
                </a:lnSpc>
              </a:pPr>
              <a:endParaRPr lang="en-US" sz="2800" spc="140">
                <a:solidFill>
                  <a:srgbClr val="0A4369"/>
                </a:solidFill>
                <a:latin typeface="Arial" panose="020B0604020202020204" pitchFamily="34" charset="0"/>
                <a:cs typeface="Arial" panose="020B0604020202020204" pitchFamily="34" charset="0"/>
              </a:endParaRPr>
            </a:p>
            <a:p>
              <a:pPr marL="604519" lvl="1" indent="-302260" algn="l">
                <a:lnSpc>
                  <a:spcPts val="4479"/>
                </a:lnSpc>
                <a:buFont typeface="Arial"/>
                <a:buChar char="•"/>
              </a:pPr>
              <a:endParaRPr lang="en-US" sz="2800" spc="140">
                <a:solidFill>
                  <a:srgbClr val="0A4369"/>
                </a:solidFill>
                <a:latin typeface="Arial" panose="020B0604020202020204" pitchFamily="34" charset="0"/>
                <a:cs typeface="Arial" panose="020B0604020202020204" pitchFamily="34" charset="0"/>
              </a:endParaRPr>
            </a:p>
            <a:p>
              <a:pPr marL="604519" lvl="1" indent="-302260" algn="l">
                <a:lnSpc>
                  <a:spcPts val="4479"/>
                </a:lnSpc>
                <a:buFont typeface="Arial"/>
                <a:buChar char="•"/>
              </a:pPr>
              <a:endParaRPr lang="en-US" sz="2800" spc="140">
                <a:solidFill>
                  <a:srgbClr val="0A4369"/>
                </a:solidFill>
                <a:latin typeface="Arial" panose="020B0604020202020204" pitchFamily="34" charset="0"/>
                <a:cs typeface="Arial" panose="020B0604020202020204" pitchFamily="34" charset="0"/>
              </a:endParaRPr>
            </a:p>
            <a:p>
              <a:pPr marL="604519" lvl="1" indent="-302260" algn="l">
                <a:lnSpc>
                  <a:spcPts val="4479"/>
                </a:lnSpc>
                <a:buFont typeface="Arial"/>
                <a:buChar char="•"/>
              </a:pPr>
              <a:endParaRPr lang="en-US" sz="2800" spc="140">
                <a:solidFill>
                  <a:srgbClr val="0A4369"/>
                </a:solidFill>
                <a:latin typeface="Arial" panose="020B0604020202020204" pitchFamily="34" charset="0"/>
                <a:cs typeface="Arial" panose="020B0604020202020204" pitchFamily="34" charset="0"/>
              </a:endParaRPr>
            </a:p>
            <a:p>
              <a:pPr marL="302259" lvl="1" algn="l">
                <a:lnSpc>
                  <a:spcPts val="4479"/>
                </a:lnSpc>
              </a:pPr>
              <a:endParaRPr lang="en-US" sz="2800" spc="140">
                <a:solidFill>
                  <a:srgbClr val="0A4369"/>
                </a:solidFill>
                <a:latin typeface="Arial" panose="020B0604020202020204" pitchFamily="34" charset="0"/>
                <a:cs typeface="Arial" panose="020B0604020202020204" pitchFamily="34" charset="0"/>
              </a:endParaRPr>
            </a:p>
            <a:p>
              <a:pPr marL="604519" lvl="1" indent="-302260" algn="l">
                <a:lnSpc>
                  <a:spcPts val="4479"/>
                </a:lnSpc>
                <a:buFont typeface="Arial"/>
                <a:buChar char="•"/>
              </a:pPr>
              <a:endParaRPr lang="en-US" sz="2800" spc="140">
                <a:solidFill>
                  <a:srgbClr val="0A4369"/>
                </a:solidFill>
                <a:latin typeface="Arial" panose="020B0604020202020204" pitchFamily="34" charset="0"/>
                <a:cs typeface="Arial" panose="020B0604020202020204" pitchFamily="34" charset="0"/>
              </a:endParaRPr>
            </a:p>
          </p:txBody>
        </p:sp>
        <p:sp>
          <p:nvSpPr>
            <p:cNvPr id="10" name="TextBox 10"/>
            <p:cNvSpPr txBox="1"/>
            <p:nvPr/>
          </p:nvSpPr>
          <p:spPr>
            <a:xfrm>
              <a:off x="0" y="7689517"/>
              <a:ext cx="19043199" cy="750358"/>
            </a:xfrm>
            <a:prstGeom prst="rect">
              <a:avLst/>
            </a:prstGeom>
          </p:spPr>
          <p:txBody>
            <a:bodyPr lIns="0" tIns="0" rIns="0" bIns="0" rtlCol="0" anchor="t">
              <a:spAutoFit/>
            </a:bodyPr>
            <a:lstStyle/>
            <a:p>
              <a:pPr algn="l">
                <a:lnSpc>
                  <a:spcPts val="4950"/>
                </a:lnSpc>
              </a:pPr>
              <a:endParaRPr/>
            </a:p>
          </p:txBody>
        </p:sp>
        <p:sp>
          <p:nvSpPr>
            <p:cNvPr id="11" name="TextBox 11"/>
            <p:cNvSpPr txBox="1"/>
            <p:nvPr/>
          </p:nvSpPr>
          <p:spPr>
            <a:xfrm>
              <a:off x="0" y="8588644"/>
              <a:ext cx="19043199" cy="685588"/>
            </a:xfrm>
            <a:prstGeom prst="rect">
              <a:avLst/>
            </a:prstGeom>
          </p:spPr>
          <p:txBody>
            <a:bodyPr lIns="0" tIns="0" rIns="0" bIns="0" rtlCol="0" anchor="t">
              <a:spAutoFit/>
            </a:bodyPr>
            <a:lstStyle/>
            <a:p>
              <a:pPr marL="0" lvl="0" indent="0" algn="l">
                <a:lnSpc>
                  <a:spcPts val="4479"/>
                </a:lnSpc>
              </a:pPr>
              <a:endParaRPr/>
            </a:p>
          </p:txBody>
        </p:sp>
      </p:grpSp>
      <p:sp>
        <p:nvSpPr>
          <p:cNvPr id="14" name="TextBox 6">
            <a:extLst>
              <a:ext uri="{FF2B5EF4-FFF2-40B4-BE49-F238E27FC236}">
                <a16:creationId xmlns:a16="http://schemas.microsoft.com/office/drawing/2014/main" id="{8A096BCE-D7F5-4DE9-B010-EF8975AFF347}"/>
              </a:ext>
            </a:extLst>
          </p:cNvPr>
          <p:cNvSpPr txBox="1"/>
          <p:nvPr/>
        </p:nvSpPr>
        <p:spPr>
          <a:xfrm>
            <a:off x="859799" y="2113753"/>
            <a:ext cx="14282399" cy="7621638"/>
          </a:xfrm>
          <a:prstGeom prst="rect">
            <a:avLst/>
          </a:prstGeom>
        </p:spPr>
        <p:txBody>
          <a:bodyPr lIns="0" tIns="0" rIns="0" bIns="0" rtlCol="0" anchor="t">
            <a:spAutoFit/>
          </a:bodyPr>
          <a:lstStyle/>
          <a:p>
            <a:pPr marL="302259" lvl="1">
              <a:lnSpc>
                <a:spcPts val="4479"/>
              </a:lnSpc>
            </a:pPr>
            <a:endParaRPr lang="en-US" sz="3200" b="1" spc="240">
              <a:solidFill>
                <a:srgbClr val="6D2077"/>
              </a:solidFill>
              <a:latin typeface="Nunito Sans Black" pitchFamily="2" charset="0"/>
              <a:cs typeface="Arial" panose="020B0604020202020204" pitchFamily="34" charset="0"/>
            </a:endParaRPr>
          </a:p>
          <a:p>
            <a:pPr marL="302259" lvl="1">
              <a:lnSpc>
                <a:spcPts val="4479"/>
              </a:lnSpc>
            </a:pPr>
            <a:r>
              <a:rPr lang="en-US" sz="3200" b="1" spc="240">
                <a:solidFill>
                  <a:srgbClr val="6D2077"/>
                </a:solidFill>
                <a:latin typeface="Nunito Sans Black" pitchFamily="2" charset="0"/>
                <a:cs typeface="Arial" panose="020B0604020202020204" pitchFamily="34" charset="0"/>
              </a:rPr>
              <a:t>Making your views heard</a:t>
            </a:r>
          </a:p>
          <a:p>
            <a:pPr marL="302259" lvl="1">
              <a:lnSpc>
                <a:spcPts val="4479"/>
              </a:lnSpc>
            </a:pPr>
            <a:r>
              <a:rPr lang="en-GB" sz="2800">
                <a:solidFill>
                  <a:srgbClr val="002060"/>
                </a:solidFill>
                <a:effectLst/>
                <a:latin typeface="Arial" panose="020B0604020202020204" pitchFamily="34" charset="0"/>
                <a:ea typeface="Calibri" panose="020F0502020204030204" pitchFamily="34" charset="0"/>
                <a:cs typeface="Arial" panose="020B0604020202020204" pitchFamily="34" charset="0"/>
              </a:rPr>
              <a:t>Surveys</a:t>
            </a:r>
            <a:r>
              <a:rPr lang="en-GB" sz="2800">
                <a:solidFill>
                  <a:srgbClr val="002060"/>
                </a:solidFill>
                <a:latin typeface="Arial" panose="020B0604020202020204" pitchFamily="34" charset="0"/>
                <a:ea typeface="Calibri" panose="020F0502020204030204" pitchFamily="34" charset="0"/>
                <a:cs typeface="Arial" panose="020B0604020202020204" pitchFamily="34" charset="0"/>
              </a:rPr>
              <a:t> </a:t>
            </a:r>
            <a:br>
              <a:rPr lang="en-GB" sz="2800">
                <a:effectLst/>
                <a:latin typeface="Arial" panose="020B0604020202020204" pitchFamily="34" charset="0"/>
                <a:ea typeface="Calibri" panose="020F0502020204030204" pitchFamily="34" charset="0"/>
                <a:cs typeface="Arial" panose="020B0604020202020204" pitchFamily="34" charset="0"/>
              </a:rPr>
            </a:br>
            <a:r>
              <a:rPr lang="en-GB" sz="2800">
                <a:latin typeface="Arial" panose="020B0604020202020204" pitchFamily="34" charset="0"/>
                <a:cs typeface="Arial" panose="020B0604020202020204" pitchFamily="34" charset="0"/>
                <a:hlinkClick r:id="rId3"/>
              </a:rPr>
              <a:t>Making ‘Your Views’ Count on Crime and Safety - West Yorkshire Combined Authority (westyorks-ca.gov.uk)</a:t>
            </a:r>
            <a:endParaRPr lang="en-GB" sz="2800" u="sng">
              <a:solidFill>
                <a:srgbClr val="0563C1"/>
              </a:solidFill>
              <a:latin typeface="Arial" panose="020B0604020202020204" pitchFamily="34" charset="0"/>
              <a:ea typeface="Calibri" panose="020F0502020204030204" pitchFamily="34" charset="0"/>
              <a:cs typeface="Arial" panose="020B0604020202020204" pitchFamily="34" charset="0"/>
            </a:endParaRPr>
          </a:p>
          <a:p>
            <a:pPr marL="302259" lvl="1">
              <a:lnSpc>
                <a:spcPts val="4479"/>
              </a:lnSpc>
            </a:pPr>
            <a:endParaRPr lang="en-GB" sz="2400" u="sng">
              <a:solidFill>
                <a:srgbClr val="0563C1"/>
              </a:solidFill>
              <a:latin typeface="Arial" panose="020B0604020202020204" pitchFamily="34" charset="0"/>
              <a:ea typeface="Calibri" panose="020F0502020204030204" pitchFamily="34" charset="0"/>
            </a:endParaRPr>
          </a:p>
          <a:p>
            <a:pPr marL="302259" lvl="1">
              <a:lnSpc>
                <a:spcPts val="4479"/>
              </a:lnSpc>
            </a:pPr>
            <a:endParaRPr lang="en-GB" sz="2400">
              <a:effectLst/>
              <a:latin typeface="Calibri" panose="020F0502020204030204" pitchFamily="34" charset="0"/>
              <a:ea typeface="Calibri" panose="020F0502020204030204" pitchFamily="34" charset="0"/>
            </a:endParaRPr>
          </a:p>
          <a:p>
            <a:pPr marL="302259" lvl="1">
              <a:lnSpc>
                <a:spcPts val="4479"/>
              </a:lnSpc>
            </a:pPr>
            <a:endParaRPr lang="en-US" sz="3200" b="1" spc="240">
              <a:solidFill>
                <a:srgbClr val="6D2077"/>
              </a:solidFill>
              <a:latin typeface="Arial" panose="020B0604020202020204" pitchFamily="34" charset="0"/>
              <a:cs typeface="Arial" panose="020B0604020202020204" pitchFamily="34" charset="0"/>
            </a:endParaRPr>
          </a:p>
          <a:p>
            <a:pPr marL="302259" lvl="1">
              <a:lnSpc>
                <a:spcPts val="4479"/>
              </a:lnSpc>
            </a:pPr>
            <a:endParaRPr lang="en-GB" sz="2400" u="sng">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302259" lvl="1">
              <a:lnSpc>
                <a:spcPts val="4479"/>
              </a:lnSpc>
            </a:pPr>
            <a:endParaRPr lang="en-GB" sz="2400">
              <a:effectLst/>
              <a:latin typeface="Arial" panose="020B0604020202020204" pitchFamily="34" charset="0"/>
              <a:ea typeface="Calibri" panose="020F0502020204030204" pitchFamily="34" charset="0"/>
              <a:cs typeface="Arial" panose="020B0604020202020204" pitchFamily="34" charset="0"/>
            </a:endParaRPr>
          </a:p>
          <a:p>
            <a:pPr algn="l">
              <a:lnSpc>
                <a:spcPts val="4950"/>
              </a:lnSpc>
            </a:pPr>
            <a:r>
              <a:rPr lang="en-US" sz="2400" b="1" spc="240">
                <a:solidFill>
                  <a:srgbClr val="6D2077"/>
                </a:solidFill>
                <a:latin typeface="Nunito Sans" panose="020B0604020202020204" pitchFamily="2" charset="0"/>
              </a:rPr>
              <a:t> </a:t>
            </a:r>
          </a:p>
          <a:p>
            <a:pPr algn="l">
              <a:lnSpc>
                <a:spcPts val="4950"/>
              </a:lnSpc>
            </a:pPr>
            <a:r>
              <a:rPr lang="en-US" sz="3000" b="1" spc="240">
                <a:solidFill>
                  <a:srgbClr val="6D2077"/>
                </a:solidFill>
                <a:latin typeface="Arimo"/>
              </a:rPr>
              <a:t> </a:t>
            </a:r>
          </a:p>
          <a:p>
            <a:pPr algn="l">
              <a:lnSpc>
                <a:spcPts val="4950"/>
              </a:lnSpc>
            </a:pPr>
            <a:endParaRPr lang="en-US" sz="3000" b="1" spc="240">
              <a:solidFill>
                <a:srgbClr val="6D2077"/>
              </a:solidFill>
              <a:latin typeface="Arimo"/>
            </a:endParaRPr>
          </a:p>
        </p:txBody>
      </p:sp>
      <p:pic>
        <p:nvPicPr>
          <p:cNvPr id="15" name="Picture 3">
            <a:extLst>
              <a:ext uri="{FF2B5EF4-FFF2-40B4-BE49-F238E27FC236}">
                <a16:creationId xmlns:a16="http://schemas.microsoft.com/office/drawing/2014/main" id="{FAA6239E-B411-4A74-9EE4-5CF231508C8C}"/>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0744"/>
          <a:stretch/>
        </p:blipFill>
        <p:spPr>
          <a:xfrm>
            <a:off x="2590800" y="8469976"/>
            <a:ext cx="5410199" cy="1821921"/>
          </a:xfrm>
          <a:prstGeom prst="rect">
            <a:avLst/>
          </a:prstGeom>
        </p:spPr>
      </p:pic>
    </p:spTree>
    <p:extLst>
      <p:ext uri="{BB962C8B-B14F-4D97-AF65-F5344CB8AC3E}">
        <p14:creationId xmlns:p14="http://schemas.microsoft.com/office/powerpoint/2010/main" val="3991670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85900" y="3284849"/>
            <a:ext cx="15516199" cy="1401451"/>
          </a:xfrm>
          <a:prstGeom prst="rect">
            <a:avLst/>
          </a:prstGeom>
        </p:spPr>
        <p:txBody>
          <a:bodyPr lIns="0" tIns="0" rIns="0" bIns="0" rtlCol="0" anchor="t">
            <a:spAutoFit/>
          </a:bodyPr>
          <a:lstStyle/>
          <a:p>
            <a:pPr algn="ctr">
              <a:lnSpc>
                <a:spcPts val="11879"/>
              </a:lnSpc>
              <a:spcBef>
                <a:spcPct val="0"/>
              </a:spcBef>
            </a:pPr>
            <a:r>
              <a:rPr lang="en-US" sz="7200" spc="575" err="1">
                <a:solidFill>
                  <a:srgbClr val="6D2077"/>
                </a:solidFill>
                <a:latin typeface="+mj-lt"/>
                <a:ea typeface="Nunito Sans Black"/>
              </a:rPr>
              <a:t>多謝你花時間畀我</a:t>
            </a:r>
            <a:r>
              <a:rPr lang="ja-JP" altLang="en-US" sz="7200" b="1" i="0">
                <a:solidFill>
                  <a:srgbClr val="6D2077"/>
                </a:solidFill>
                <a:effectLst/>
                <a:latin typeface="arial" panose="020B0604020202020204" pitchFamily="34" charset="0"/>
              </a:rPr>
              <a:t>哋</a:t>
            </a:r>
            <a:r>
              <a:rPr lang="en-US" sz="7199" spc="575">
                <a:solidFill>
                  <a:srgbClr val="6D2077"/>
                </a:solidFill>
                <a:ea typeface="Nunito Sans Black"/>
              </a:rPr>
              <a:t>/</a:t>
            </a:r>
            <a:r>
              <a:rPr lang="en-US" sz="7199" b="1" spc="575">
                <a:solidFill>
                  <a:srgbClr val="6D2077"/>
                </a:solidFill>
                <a:ea typeface="Nunito Sans Black"/>
              </a:rPr>
              <a:t>Thank you! </a:t>
            </a:r>
          </a:p>
        </p:txBody>
      </p:sp>
      <p:pic>
        <p:nvPicPr>
          <p:cNvPr id="3" name="Picture 3"/>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3500"/>
          <a:stretch/>
        </p:blipFill>
        <p:spPr>
          <a:xfrm>
            <a:off x="2733282" y="6141089"/>
            <a:ext cx="12821436" cy="4145912"/>
          </a:xfrm>
          <a:prstGeom prst="rect">
            <a:avLst/>
          </a:prstGeom>
        </p:spPr>
      </p:pic>
      <p:sp>
        <p:nvSpPr>
          <p:cNvPr id="4" name="AutoShape 4"/>
          <p:cNvSpPr/>
          <p:nvPr/>
        </p:nvSpPr>
        <p:spPr>
          <a:xfrm rot="-5414338">
            <a:off x="9177988" y="-4517923"/>
            <a:ext cx="134542" cy="15314432"/>
          </a:xfrm>
          <a:prstGeom prst="rect">
            <a:avLst/>
          </a:prstGeom>
          <a:solidFill>
            <a:srgbClr val="ED1845"/>
          </a:solidFill>
        </p:spPr>
      </p:sp>
      <p:pic>
        <p:nvPicPr>
          <p:cNvPr id="6" name="Picture 5" descr="Text&#10;&#10;Description automatically generated">
            <a:extLst>
              <a:ext uri="{FF2B5EF4-FFF2-40B4-BE49-F238E27FC236}">
                <a16:creationId xmlns:a16="http://schemas.microsoft.com/office/drawing/2014/main" id="{C2E3E894-DD4C-42C7-BE3C-885028E520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5069" y="1623397"/>
            <a:ext cx="6037861" cy="121974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A3EBACD332CE4D98F88C8089AA6595" ma:contentTypeVersion="16" ma:contentTypeDescription="Create a new document." ma:contentTypeScope="" ma:versionID="6d481aa036ae2e9a387ed7bfb4ffc59a">
  <xsd:schema xmlns:xsd="http://www.w3.org/2001/XMLSchema" xmlns:xs="http://www.w3.org/2001/XMLSchema" xmlns:p="http://schemas.microsoft.com/office/2006/metadata/properties" xmlns:ns2="ac5c2849-74a1-46d7-ad44-587ab7d0a8b9" xmlns:ns3="d03f6196-140b-4265-87d4-ccf08c1b02fd" targetNamespace="http://schemas.microsoft.com/office/2006/metadata/properties" ma:root="true" ma:fieldsID="fc9d291a0e1418a0f7c35c2156f01878" ns2:_="" ns3:_="">
    <xsd:import namespace="ac5c2849-74a1-46d7-ad44-587ab7d0a8b9"/>
    <xsd:import namespace="d03f6196-140b-4265-87d4-ccf08c1b02f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5c2849-74a1-46d7-ad44-587ab7d0a8b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2a0aa6c-d3d0-4970-bed1-9c1091e349b8}" ma:internalName="TaxCatchAll" ma:showField="CatchAllData" ma:web="ac5c2849-74a1-46d7-ad44-587ab7d0a8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3f6196-140b-4265-87d4-ccf08c1b02f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90830b-6321-4205-8fd0-8a030ac599f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03f6196-140b-4265-87d4-ccf08c1b02fd">
      <Terms xmlns="http://schemas.microsoft.com/office/infopath/2007/PartnerControls"/>
    </lcf76f155ced4ddcb4097134ff3c332f>
    <TaxCatchAll xmlns="ac5c2849-74a1-46d7-ad44-587ab7d0a8b9" xsi:nil="true"/>
  </documentManagement>
</p:properties>
</file>

<file path=customXml/itemProps1.xml><?xml version="1.0" encoding="utf-8"?>
<ds:datastoreItem xmlns:ds="http://schemas.openxmlformats.org/officeDocument/2006/customXml" ds:itemID="{5903EA78-D4A6-4F1C-B6C5-0B90C468EF9C}">
  <ds:schemaRefs>
    <ds:schemaRef ds:uri="ac5c2849-74a1-46d7-ad44-587ab7d0a8b9"/>
    <ds:schemaRef ds:uri="d03f6196-140b-4265-87d4-ccf08c1b02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EDE6CD6-8130-4F99-A931-7FCE4027CB41}">
  <ds:schemaRefs>
    <ds:schemaRef ds:uri="http://schemas.microsoft.com/sharepoint/v3/contenttype/forms"/>
  </ds:schemaRefs>
</ds:datastoreItem>
</file>

<file path=customXml/itemProps3.xml><?xml version="1.0" encoding="utf-8"?>
<ds:datastoreItem xmlns:ds="http://schemas.openxmlformats.org/officeDocument/2006/customXml" ds:itemID="{09BEC7AD-D86D-47A1-903D-07134BDB14C8}">
  <ds:schemaRefs>
    <ds:schemaRef ds:uri="ac5c2849-74a1-46d7-ad44-587ab7d0a8b9"/>
    <ds:schemaRef ds:uri="d03f6196-140b-4265-87d4-ccf08c1b02fd"/>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424</Words>
  <Application>Microsoft Office PowerPoint</Application>
  <PresentationFormat>Custom</PresentationFormat>
  <Paragraphs>89</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Nunito Sans Black</vt:lpstr>
      <vt:lpstr>Nunito Sans</vt:lpstr>
      <vt:lpstr>Arimo</vt:lpstr>
      <vt:lpstr>arial</vt:lpstr>
      <vt:lpstr>Calibri</vt:lpstr>
      <vt:lpstr>Now Bold</vt:lpstr>
      <vt:lpstr>Arial,Sans-Serif</vt:lpstr>
      <vt:lpstr>arial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Taylor-Johnson, Elizabeth</dc:creator>
  <cp:lastModifiedBy>Sofronieva, Diana</cp:lastModifiedBy>
  <cp:revision>2</cp:revision>
  <dcterms:created xsi:type="dcterms:W3CDTF">2006-08-16T00:00:00Z</dcterms:created>
  <dcterms:modified xsi:type="dcterms:W3CDTF">2022-08-23T14:24:32Z</dcterms:modified>
  <dc:identifier>DAEpPXbXOi0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0x0101001AA3EBACD332CE4D98F88C8089AA6595</vt:lpwstr>
  </property>
  <property fmtid="{D5CDD505-2E9C-101B-9397-08002B2CF9AE}" pid="3" name="Order">
    <vt:r8>100</vt:r8>
  </property>
  <property fmtid="{D5CDD505-2E9C-101B-9397-08002B2CF9AE}" pid="4" name="MediaServiceImageTags">
    <vt:lpwstr/>
  </property>
</Properties>
</file>